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40" r:id="rId1"/>
  </p:sldMasterIdLst>
  <p:notesMasterIdLst>
    <p:notesMasterId r:id="rId22"/>
  </p:notesMasterIdLst>
  <p:handoutMasterIdLst>
    <p:handoutMasterId r:id="rId23"/>
  </p:handoutMasterIdLst>
  <p:sldIdLst>
    <p:sldId id="256" r:id="rId2"/>
    <p:sldId id="272" r:id="rId3"/>
    <p:sldId id="257" r:id="rId4"/>
    <p:sldId id="274" r:id="rId5"/>
    <p:sldId id="258" r:id="rId6"/>
    <p:sldId id="275" r:id="rId7"/>
    <p:sldId id="259" r:id="rId8"/>
    <p:sldId id="260" r:id="rId9"/>
    <p:sldId id="261" r:id="rId10"/>
    <p:sldId id="262" r:id="rId11"/>
    <p:sldId id="263" r:id="rId12"/>
    <p:sldId id="264" r:id="rId13"/>
    <p:sldId id="273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2192000" cy="6858000"/>
  <p:notesSz cx="6858000" cy="9144000"/>
  <p:embeddedFontLs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Gill Sans MT" panose="020B0502020104020203" pitchFamily="34" charset="0"/>
      <p:regular r:id="rId28"/>
      <p:bold r:id="rId29"/>
      <p:italic r:id="rId30"/>
      <p:boldItalic r:id="rId31"/>
    </p:embeddedFont>
    <p:embeddedFont>
      <p:font typeface="Trebuchet MS" panose="020B0603020202020204" pitchFamily="34" charset="0"/>
      <p:regular r:id="rId32"/>
      <p:bold r:id="rId33"/>
      <p:italic r:id="rId34"/>
      <p:boldItalic r:id="rId35"/>
    </p:embeddedFont>
    <p:embeddedFont>
      <p:font typeface="Wingdings 3" panose="05040102010807070707" pitchFamily="18" charset="2"/>
      <p:regular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irjfFyYNBG5sNntC35Cbhoqt17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23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3CB52E-CEF1-4A88-B323-1542E5ACD74D}" v="16" dt="2024-04-26T12:55:30.408"/>
  </p1510:revLst>
</p1510:revInfo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5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3C37DE3-B87D-58A3-EC1A-DF50B0A897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A3A11FB-89BE-F567-49B5-5821DD0112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58613-EDB4-45E5-9491-C6916E701D3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D7F6425-9F30-C949-6D76-A5C185BAE6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8F6AC8F-F2C2-BD74-4706-F94D3BFC78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E3147B-DF4A-4BA6-9C85-71EA41D690E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08427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F0358A2-2419-2942-D791-59467F5218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6" name="Google Shape;18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5349EC5-3B89-9B09-4E5D-7E57ECFBB9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233f607d4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g2233f607d4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E386D08-2490-2640-8BFD-4501FAF38E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0" name="Google Shape;2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CF77B93-3CEF-6E2F-3EC9-60375441B3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" name="Google Shape;2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57664D-4FEC-7F14-03EA-2D1E94BF79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4" name="Google Shape;21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B230C0D-C868-0612-66D1-277C4A8CE4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1" name="Google Shape;22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4AAD96E-4A81-A79D-4346-6782DA9450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8" name="Google Shape;22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9829B03-3260-1D2A-4D4A-BB739A680B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8" name="Google Shape;1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BA310C7-8780-2DD2-5373-C9D9B58F0D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C4F1B83-0C2A-6410-5A1E-89FD8E19D2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" name="Google Shape;1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BFE9ACA-945E-10C1-FD64-740E599861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" name="Google Shape;15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05CC030-2FB0-7CDC-5440-53B8C7DA9E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" name="Google Shape;15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784451E-4836-9104-94A4-7ED3879F24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7409447-D67E-ACA3-907A-08C6D5AFCD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2" name="Google Shape;17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E5CBCA4-E385-AB0E-FB4A-DB3461F76C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9" name="Google Shape;17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5D09F9C-2507-BC9D-FF87-B3A09E273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18076" y="6326034"/>
            <a:ext cx="683339" cy="365125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5545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0030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2140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6125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6741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85518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87021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5722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72996" y="6223924"/>
            <a:ext cx="683339" cy="365125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0021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72996" y="6223924"/>
            <a:ext cx="683339" cy="365125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75672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7063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72996" y="6272743"/>
            <a:ext cx="683339" cy="365125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40199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575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3988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3069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3957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29798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erin.org/articles/references-nutritionnelles-pour-les-adulte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1" name="Google Shape;121;p1"/>
          <p:cNvSpPr/>
          <p:nvPr/>
        </p:nvSpPr>
        <p:spPr>
          <a:xfrm rot="-5400000">
            <a:off x="-650724" y="650724"/>
            <a:ext cx="6858000" cy="5556552"/>
          </a:xfrm>
          <a:custGeom>
            <a:avLst/>
            <a:gdLst/>
            <a:ahLst/>
            <a:cxnLst/>
            <a:rect l="l" t="t" r="r" b="b"/>
            <a:pathLst>
              <a:path w="6858000" h="5556552" extrusionOk="0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fr-FR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"/>
          <p:cNvSpPr txBox="1">
            <a:spLocks noGrp="1"/>
          </p:cNvSpPr>
          <p:nvPr>
            <p:ph type="ctrTitle"/>
          </p:nvPr>
        </p:nvSpPr>
        <p:spPr>
          <a:xfrm>
            <a:off x="5803899" y="122751"/>
            <a:ext cx="5452533" cy="3306249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00"/>
              <a:buFont typeface="Century Gothic"/>
              <a:buNone/>
            </a:pPr>
            <a:r>
              <a:rPr lang="fr-FR" sz="4400" dirty="0">
                <a:solidFill>
                  <a:schemeClr val="tx1"/>
                </a:solidFill>
              </a:rPr>
              <a:t>Étude sur l’alimentation dans le monde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22" name="Google Shape;122;p1"/>
          <p:cNvSpPr txBox="1">
            <a:spLocks noGrp="1"/>
          </p:cNvSpPr>
          <p:nvPr>
            <p:ph type="subTitle" idx="1"/>
          </p:nvPr>
        </p:nvSpPr>
        <p:spPr>
          <a:xfrm>
            <a:off x="643466" y="2281574"/>
            <a:ext cx="3994015" cy="229485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sz="2800" dirty="0"/>
              <a:t>David DUFOUR</a:t>
            </a:r>
            <a:endParaRPr dirty="0"/>
          </a:p>
        </p:txBody>
      </p:sp>
      <p:pic>
        <p:nvPicPr>
          <p:cNvPr id="124" name="Google Shape;124;p1" descr="Personne tenant un globe de puzzle"/>
          <p:cNvPicPr preferRelativeResize="0"/>
          <p:nvPr/>
        </p:nvPicPr>
        <p:blipFill>
          <a:blip r:embed="rId3"/>
          <a:srcRect/>
          <a:stretch/>
        </p:blipFill>
        <p:spPr>
          <a:xfrm>
            <a:off x="5633884" y="3497385"/>
            <a:ext cx="6558115" cy="336061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5C88530-7110-30DF-0747-AC5285A91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fr-FR" smtClean="0"/>
              <a:pPr/>
              <a:t>1</a:t>
            </a:fld>
            <a:endParaRPr lang="fr-F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"/>
          <p:cNvSpPr txBox="1">
            <a:spLocks noGrp="1"/>
          </p:cNvSpPr>
          <p:nvPr>
            <p:ph type="title"/>
          </p:nvPr>
        </p:nvSpPr>
        <p:spPr>
          <a:xfrm>
            <a:off x="220663" y="234043"/>
            <a:ext cx="11177209" cy="13208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2400" dirty="0"/>
              <a:t>4) Répartition de la disponibilité intérieure entre les Aliments pour animaux,  les Pertes, l’Alimentation humaine, les Semences,  le Traitement et les Autres utilisations.</a:t>
            </a:r>
            <a:endParaRPr sz="24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890247D-8151-80BB-ADF9-A3A4F5A78378}"/>
              </a:ext>
            </a:extLst>
          </p:cNvPr>
          <p:cNvSpPr txBox="1"/>
          <p:nvPr/>
        </p:nvSpPr>
        <p:spPr>
          <a:xfrm>
            <a:off x="220663" y="5767393"/>
            <a:ext cx="1145426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800" b="1" i="0" u="none" strike="noStrike" baseline="0" dirty="0">
                <a:latin typeface="Gill Sans MT" panose="020B0502020104020203" pitchFamily="34" charset="0"/>
              </a:rPr>
              <a:t>Aliments pour animaux  +  Pertes  +  Nourritures  +  Semences  +  Traitement  +  Autres Utilisations  =</a:t>
            </a:r>
          </a:p>
          <a:p>
            <a:pPr algn="ctr"/>
            <a:r>
              <a:rPr lang="fr-FR" sz="1800" b="1" i="0" u="none" strike="noStrike" baseline="0" dirty="0">
                <a:latin typeface="Gill Sans MT" panose="020B0502020104020203" pitchFamily="34" charset="0"/>
              </a:rPr>
              <a:t> Disponibilité Intérieure </a:t>
            </a:r>
          </a:p>
          <a:p>
            <a:pPr algn="ctr"/>
            <a:r>
              <a:rPr lang="fr-FR" sz="1800" b="1" i="0" u="none" strike="noStrike" baseline="0" dirty="0">
                <a:latin typeface="Gill Sans MT" panose="020B0502020104020203" pitchFamily="34" charset="0"/>
              </a:rPr>
              <a:t>=  Importations  +  Productions  -   Variation de stock  –  Exportations</a:t>
            </a:r>
            <a:endParaRPr lang="fr-FR" dirty="0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7EBAD439-D0CB-2A29-B316-A53DEC7A02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6856" y="2061636"/>
            <a:ext cx="9299833" cy="3434596"/>
          </a:xfr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7F2C8A4-7C84-75B0-5DE6-84B2CFD08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5) Part de l’utilisation des principales céréales entre l’alimentation humaine et animale</a:t>
            </a:r>
            <a:endParaRPr dirty="0"/>
          </a:p>
        </p:txBody>
      </p:sp>
      <p:graphicFrame>
        <p:nvGraphicFramePr>
          <p:cNvPr id="2" name="Espace réservé du contenu 1">
            <a:extLst>
              <a:ext uri="{FF2B5EF4-FFF2-40B4-BE49-F238E27FC236}">
                <a16:creationId xmlns:a16="http://schemas.microsoft.com/office/drawing/2014/main" id="{29872A7A-9C89-3A6D-3310-661928DB27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6161639"/>
              </p:ext>
            </p:extLst>
          </p:nvPr>
        </p:nvGraphicFramePr>
        <p:xfrm>
          <a:off x="677863" y="1930400"/>
          <a:ext cx="4367667" cy="4318001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452679">
                  <a:extLst>
                    <a:ext uri="{9D8B030D-6E8A-4147-A177-3AD203B41FA5}">
                      <a16:colId xmlns:a16="http://schemas.microsoft.com/office/drawing/2014/main" val="479725684"/>
                    </a:ext>
                  </a:extLst>
                </a:gridCol>
                <a:gridCol w="1457494">
                  <a:extLst>
                    <a:ext uri="{9D8B030D-6E8A-4147-A177-3AD203B41FA5}">
                      <a16:colId xmlns:a16="http://schemas.microsoft.com/office/drawing/2014/main" val="757591811"/>
                    </a:ext>
                  </a:extLst>
                </a:gridCol>
                <a:gridCol w="1457494">
                  <a:extLst>
                    <a:ext uri="{9D8B030D-6E8A-4147-A177-3AD203B41FA5}">
                      <a16:colId xmlns:a16="http://schemas.microsoft.com/office/drawing/2014/main" val="4262567638"/>
                    </a:ext>
                  </a:extLst>
                </a:gridCol>
              </a:tblGrid>
              <a:tr h="93527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dirty="0">
                          <a:effectLst/>
                        </a:rPr>
                        <a:t>Produit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dirty="0">
                          <a:effectLst/>
                        </a:rPr>
                        <a:t>Proportion Aliments pour animaux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1200" b="1" dirty="0">
                        <a:effectLst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1" dirty="0">
                          <a:effectLst/>
                        </a:rPr>
                        <a:t>Proportion Nourriture</a:t>
                      </a:r>
                    </a:p>
                    <a:p>
                      <a:pPr algn="ctr"/>
                      <a:endParaRPr lang="fr-FR" sz="1200" dirty="0"/>
                    </a:p>
                  </a:txBody>
                  <a:tcPr marL="77629" marR="77629" marT="38814" marB="38814"/>
                </a:tc>
                <a:extLst>
                  <a:ext uri="{0D108BD9-81ED-4DB2-BD59-A6C34878D82A}">
                    <a16:rowId xmlns:a16="http://schemas.microsoft.com/office/drawing/2014/main" val="4169621066"/>
                  </a:ext>
                </a:extLst>
              </a:tr>
              <a:tr h="30111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effectLst/>
                        </a:rPr>
                        <a:t>Avoine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0.84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0.20</a:t>
                      </a: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3066948491"/>
                  </a:ext>
                </a:extLst>
              </a:tr>
              <a:tr h="30111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effectLst/>
                        </a:rPr>
                        <a:t>Blé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6.72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23.71</a:t>
                      </a: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75971669"/>
                  </a:ext>
                </a:extLst>
              </a:tr>
              <a:tr h="30111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effectLst/>
                        </a:rPr>
                        <a:t>Céréales, Autres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0.99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0.28</a:t>
                      </a: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290994686"/>
                  </a:ext>
                </a:extLst>
              </a:tr>
              <a:tr h="30111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effectLst/>
                        </a:rPr>
                        <a:t>Maïs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28.29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6.48</a:t>
                      </a: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1675279718"/>
                  </a:ext>
                </a:extLst>
              </a:tr>
              <a:tr h="30111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effectLst/>
                        </a:rPr>
                        <a:t>Millet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0.17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1.19</a:t>
                      </a: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178935544"/>
                  </a:ext>
                </a:extLst>
              </a:tr>
              <a:tr h="30111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effectLst/>
                        </a:rPr>
                        <a:t>Orge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4.80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0.35</a:t>
                      </a: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2624019104"/>
                  </a:ext>
                </a:extLst>
              </a:tr>
              <a:tr h="30111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effectLst/>
                        </a:rPr>
                        <a:t>Riz (Eq Blanchi)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1.74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19.54</a:t>
                      </a: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3039064203"/>
                  </a:ext>
                </a:extLst>
              </a:tr>
              <a:tr h="30111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effectLst/>
                        </a:rPr>
                        <a:t>Seigle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0.42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0.28</a:t>
                      </a: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1372299648"/>
                  </a:ext>
                </a:extLst>
              </a:tr>
              <a:tr h="30111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effectLst/>
                        </a:rPr>
                        <a:t>Soja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0.91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0.55</a:t>
                      </a: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1355638846"/>
                  </a:ext>
                </a:extLst>
              </a:tr>
              <a:tr h="30111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effectLst/>
                        </a:rPr>
                        <a:t>Sorgho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1.28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</a:rPr>
                        <a:t>1.25</a:t>
                      </a: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2386877933"/>
                  </a:ext>
                </a:extLst>
              </a:tr>
              <a:tr h="371577"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effectLst/>
                        </a:rPr>
                        <a:t>Total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/>
                        <a:t>46.16</a:t>
                      </a:r>
                      <a:endParaRPr lang="fr-FR" sz="1200" dirty="0">
                        <a:effectLst/>
                      </a:endParaRP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/>
                        <a:t>53.83</a:t>
                      </a:r>
                      <a:endParaRPr lang="fr-FR" sz="1200" dirty="0">
                        <a:effectLst/>
                      </a:endParaRP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961269521"/>
                  </a:ext>
                </a:extLst>
              </a:tr>
            </a:tbl>
          </a:graphicData>
        </a:graphic>
      </p:graphicFrame>
      <p:pic>
        <p:nvPicPr>
          <p:cNvPr id="4" name="Image 3">
            <a:extLst>
              <a:ext uri="{FF2B5EF4-FFF2-40B4-BE49-F238E27FC236}">
                <a16:creationId xmlns:a16="http://schemas.microsoft.com/office/drawing/2014/main" id="{7DF0AF1A-CB8F-FC95-2F7B-9070E1CC1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829" y="2170424"/>
            <a:ext cx="6411060" cy="3485663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485F5F2D-ECC8-FFE3-F647-760C6723A606}"/>
              </a:ext>
            </a:extLst>
          </p:cNvPr>
          <p:cNvSpPr txBox="1"/>
          <p:nvPr/>
        </p:nvSpPr>
        <p:spPr>
          <a:xfrm>
            <a:off x="5356025" y="5896111"/>
            <a:ext cx="6595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latin typeface="Gill Sans MT" panose="020B0502020104020203" pitchFamily="34" charset="0"/>
              </a:rPr>
              <a:t>Les céréales utilisées pour le calcul, prises sur le site FAO sont : </a:t>
            </a:r>
          </a:p>
          <a:p>
            <a:pPr algn="ctr"/>
            <a:r>
              <a:rPr lang="fr-FR" sz="1400" b="0" i="0" u="none" strike="noStrike" cap="none" dirty="0">
                <a:latin typeface="Gill Sans MT" panose="020B0502020104020203" pitchFamily="34" charset="0"/>
                <a:ea typeface="Century Gothic"/>
                <a:cs typeface="Century Gothic"/>
                <a:sym typeface="Century Gothic"/>
              </a:rPr>
              <a:t>Avoine, Blé, Céréales-Autres, Maïs, Millet, Orge, Riz (Eq Blanchi), Seigle, Sorgho et Soja</a:t>
            </a:r>
            <a:endParaRPr lang="fr-FR" sz="1400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5E14EDC-1863-B7F9-0FAB-110C739AF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6) Liste des 10 pays où la proportion de personnes en état de sous-nutrition est la plus forte en 2017</a:t>
            </a:r>
            <a:endParaRPr sz="32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22EA157-6EB8-D814-D282-BD08389A4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017" y="2246377"/>
            <a:ext cx="7369893" cy="400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ED467F2-1A92-55A9-22F7-A6E73C834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</a:t>
            </a:fld>
            <a:endParaRPr lang="fr-FR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58933C-B531-EF7C-8DB1-E4E154D7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sz="3600" dirty="0">
                <a:latin typeface="Gill Sans MT" panose="020B0502020104020203" pitchFamily="34" charset="0"/>
              </a:rPr>
              <a:t>7) L’évolution des nombres de personnes en état de sous-nutrition et des aides alimentaires</a:t>
            </a:r>
            <a:br>
              <a:rPr lang="fr-FR" sz="3600" dirty="0">
                <a:solidFill>
                  <a:schemeClr val="tx1"/>
                </a:solidFill>
                <a:latin typeface="Gill Sans MT" panose="020B0502020104020203" pitchFamily="34" charset="0"/>
              </a:rPr>
            </a:br>
            <a:endParaRPr lang="fr-FR" dirty="0"/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7F261CF8-24B7-DEA5-C1AD-5FDEE53D97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7334" y="2110507"/>
            <a:ext cx="5620630" cy="4024822"/>
          </a:xfr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0906B896-2836-6D30-4AAB-46674DBB8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062" y="2110507"/>
            <a:ext cx="4865450" cy="402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4A4CC6-C421-5F3C-B4FE-BFF473330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5675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8) Liste des 10 pays qui ont le plus bénéficié de l’aide alimentaire entre 2013 et 2016</a:t>
            </a:r>
            <a:endParaRPr dirty="0"/>
          </a:p>
        </p:txBody>
      </p:sp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C3EB7CD3-ADB9-3140-2A2D-7F09FCDF12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860" y="2295310"/>
            <a:ext cx="9425043" cy="394712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4AC08CC3-DDD7-778D-3214-336B227A56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7524" y="2627817"/>
            <a:ext cx="1465743" cy="17204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1 858 943 000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fr-FR" altLang="fr-FR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D2F6E52-A910-3AED-D0DA-E9AD4AED2C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2309" y="2942671"/>
            <a:ext cx="1465743" cy="17204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100" b="1" dirty="0">
                <a:latin typeface="Courier New" panose="02070309020205020404" pitchFamily="49" charset="0"/>
              </a:rPr>
              <a:t>1 381 294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 000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fr-FR" altLang="fr-FR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15E50680-95D5-8765-EF79-C40570982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3212" y="3284412"/>
            <a:ext cx="1465743" cy="17204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1 206 494 000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fr-FR" altLang="fr-FR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28D573F-A08F-B2DF-67C7-AC76A301CA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7511" y="3626153"/>
            <a:ext cx="1465743" cy="17204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695 248 000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fr-FR" altLang="fr-FR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969FD6A-A475-B030-6240-4BF7F32AD6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7830" y="3955752"/>
            <a:ext cx="1465743" cy="17204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669 784 000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fr-FR" altLang="fr-FR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B6DDC5E1-517A-1A9B-2203-23940E8C76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7742" y="4268871"/>
            <a:ext cx="1465743" cy="17204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552 836 000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fr-FR" altLang="fr-FR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4371F692-7FE9-FF7B-A223-603740DFE8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9925" y="4600429"/>
            <a:ext cx="1465743" cy="17204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348 880 000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fr-FR" altLang="fr-FR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FF4AFC6A-DE0D-84EB-08E4-0FF6796A59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4870" y="4951028"/>
            <a:ext cx="1465743" cy="17204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100" b="1" dirty="0">
                <a:latin typeface="Courier New" panose="02070309020205020404" pitchFamily="49" charset="0"/>
              </a:rPr>
              <a:t>292</a:t>
            </a:r>
            <a:r>
              <a:rPr lang="fr-FR" altLang="fr-FR" sz="700" b="1" dirty="0">
                <a:latin typeface="Courier New" panose="02070309020205020404" pitchFamily="49" charset="0"/>
              </a:rPr>
              <a:t> </a:t>
            </a:r>
            <a:r>
              <a:rPr lang="fr-FR" altLang="fr-FR" sz="1100" b="1" dirty="0">
                <a:latin typeface="Courier New" panose="02070309020205020404" pitchFamily="49" charset="0"/>
              </a:rPr>
              <a:t>678</a:t>
            </a:r>
            <a:r>
              <a:rPr kumimoji="0" lang="fr-FR" altLang="fr-FR" sz="7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 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000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fr-FR" altLang="fr-FR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C37291E0-877F-A289-B70D-1E39D3E6B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4870" y="5242324"/>
            <a:ext cx="1465743" cy="17204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100" b="1" dirty="0">
                <a:latin typeface="Courier New" panose="02070309020205020404" pitchFamily="49" charset="0"/>
              </a:rPr>
              <a:t>288</a:t>
            </a:r>
            <a:r>
              <a:rPr lang="fr-FR" altLang="fr-FR" sz="700" b="1" dirty="0">
                <a:latin typeface="Courier New" panose="02070309020205020404" pitchFamily="49" charset="0"/>
              </a:rPr>
              <a:t> </a:t>
            </a:r>
            <a:r>
              <a:rPr lang="fr-FR" altLang="fr-FR" sz="1100" b="1" dirty="0">
                <a:latin typeface="Courier New" panose="02070309020205020404" pitchFamily="49" charset="0"/>
              </a:rPr>
              <a:t>502</a:t>
            </a:r>
            <a:r>
              <a:rPr kumimoji="0" lang="fr-FR" altLang="fr-FR" sz="7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 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000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fr-FR" altLang="fr-FR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DD96BB86-399C-723C-D6D1-09866452B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4870" y="5574486"/>
            <a:ext cx="1465743" cy="16927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100" b="1" dirty="0">
                <a:latin typeface="Courier New" panose="02070309020205020404" pitchFamily="49" charset="0"/>
              </a:rPr>
              <a:t>276</a:t>
            </a:r>
            <a:r>
              <a:rPr lang="fr-FR" altLang="fr-FR" sz="600" b="1" dirty="0">
                <a:latin typeface="Courier New" panose="02070309020205020404" pitchFamily="49" charset="0"/>
              </a:rPr>
              <a:t> </a:t>
            </a:r>
            <a:r>
              <a:rPr lang="fr-FR" altLang="fr-FR" sz="1100" b="1" dirty="0">
                <a:latin typeface="Courier New" panose="02070309020205020404" pitchFamily="49" charset="0"/>
              </a:rPr>
              <a:t>344</a:t>
            </a:r>
            <a:r>
              <a:rPr kumimoji="0" lang="fr-FR" altLang="fr-FR" sz="7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 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</a:rPr>
              <a:t>000</a:t>
            </a:r>
            <a:r>
              <a:rPr kumimoji="0" lang="fr-FR" altLang="fr-FR" sz="11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fr-FR" altLang="fr-FR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751C67EB-15CC-03EB-1053-DE8378333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</a:t>
            </a:fld>
            <a:endParaRPr lang="fr-FR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33f607d43_0_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9) Évolution de l’aide alimentaire pour les 5 pays qui en ont le plus bénéficié entre 2013 et 2016</a:t>
            </a:r>
            <a:endParaRPr dirty="0"/>
          </a:p>
        </p:txBody>
      </p:sp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A3CD06AF-4610-6C90-796D-6557C2D5E5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9263" y="2003272"/>
            <a:ext cx="6900103" cy="416155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</p:pic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C11D7F32-F37D-7971-4B8A-CEBBAB27DF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031502"/>
              </p:ext>
            </p:extLst>
          </p:nvPr>
        </p:nvGraphicFramePr>
        <p:xfrm>
          <a:off x="7689971" y="2003272"/>
          <a:ext cx="4079243" cy="4161554"/>
        </p:xfrm>
        <a:graphic>
          <a:graphicData uri="http://schemas.openxmlformats.org/drawingml/2006/table">
            <a:tbl>
              <a:tblPr/>
              <a:tblGrid>
                <a:gridCol w="1821839">
                  <a:extLst>
                    <a:ext uri="{9D8B030D-6E8A-4147-A177-3AD203B41FA5}">
                      <a16:colId xmlns:a16="http://schemas.microsoft.com/office/drawing/2014/main" val="1557532284"/>
                    </a:ext>
                  </a:extLst>
                </a:gridCol>
                <a:gridCol w="854959">
                  <a:extLst>
                    <a:ext uri="{9D8B030D-6E8A-4147-A177-3AD203B41FA5}">
                      <a16:colId xmlns:a16="http://schemas.microsoft.com/office/drawing/2014/main" val="300808141"/>
                    </a:ext>
                  </a:extLst>
                </a:gridCol>
                <a:gridCol w="1402445">
                  <a:extLst>
                    <a:ext uri="{9D8B030D-6E8A-4147-A177-3AD203B41FA5}">
                      <a16:colId xmlns:a16="http://schemas.microsoft.com/office/drawing/2014/main" val="833322174"/>
                    </a:ext>
                  </a:extLst>
                </a:gridCol>
              </a:tblGrid>
              <a:tr h="376748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dirty="0">
                          <a:solidFill>
                            <a:schemeClr val="bg1"/>
                          </a:solidFill>
                          <a:effectLst/>
                        </a:rPr>
                        <a:t>Pays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900" b="1" dirty="0">
                          <a:solidFill>
                            <a:schemeClr val="bg1"/>
                          </a:solidFill>
                          <a:effectLst/>
                        </a:rPr>
                        <a:t>Année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400" b="1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900" b="1" dirty="0">
                          <a:solidFill>
                            <a:schemeClr val="bg1"/>
                          </a:solidFill>
                          <a:effectLst/>
                        </a:rPr>
                        <a:t>Valeur</a:t>
                      </a:r>
                    </a:p>
                  </a:txBody>
                  <a:tcPr marL="44614" marR="44614" marT="22307" marB="2230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189877"/>
                  </a:ext>
                </a:extLst>
              </a:tr>
              <a:tr h="243700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République arabe syrienne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2013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563566000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811154"/>
                  </a:ext>
                </a:extLst>
              </a:tr>
              <a:tr h="264581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République arabe syrienne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2014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651870000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494653"/>
                  </a:ext>
                </a:extLst>
              </a:tr>
              <a:tr h="222248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République arabe syrienne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2015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524949000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483954"/>
                  </a:ext>
                </a:extLst>
              </a:tr>
              <a:tr h="264581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République arabe syrienne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2016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6A2383"/>
                          </a:solidFill>
                          <a:effectLst/>
                        </a:rPr>
                        <a:t>118558000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4406977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0070C0"/>
                          </a:solidFill>
                          <a:effectLst/>
                        </a:rPr>
                        <a:t>Soudan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0070C0"/>
                          </a:solidFill>
                          <a:effectLst/>
                        </a:rPr>
                        <a:t>2013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0070C0"/>
                          </a:solidFill>
                          <a:effectLst/>
                        </a:rPr>
                        <a:t>330230000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941857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0070C0"/>
                          </a:solidFill>
                          <a:effectLst/>
                        </a:rPr>
                        <a:t>Soudan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0070C0"/>
                          </a:solidFill>
                          <a:effectLst/>
                        </a:rPr>
                        <a:t>2014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0070C0"/>
                          </a:solidFill>
                          <a:effectLst/>
                        </a:rPr>
                        <a:t>321904000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5306785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0070C0"/>
                          </a:solidFill>
                          <a:effectLst/>
                        </a:rPr>
                        <a:t>Soudan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0070C0"/>
                          </a:solidFill>
                          <a:effectLst/>
                        </a:rPr>
                        <a:t>2015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0070C0"/>
                          </a:solidFill>
                          <a:effectLst/>
                        </a:rPr>
                        <a:t>17650000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2990336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4"/>
                          </a:solidFill>
                          <a:effectLst/>
                        </a:rPr>
                        <a:t>Soudan du Sud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4"/>
                          </a:solidFill>
                          <a:effectLst/>
                        </a:rPr>
                        <a:t>2013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4"/>
                          </a:solidFill>
                          <a:effectLst/>
                        </a:rPr>
                        <a:t>196330000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8330243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4"/>
                          </a:solidFill>
                          <a:effectLst/>
                        </a:rPr>
                        <a:t>Soudan du Sud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4"/>
                          </a:solidFill>
                          <a:effectLst/>
                        </a:rPr>
                        <a:t>2014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4"/>
                          </a:solidFill>
                          <a:effectLst/>
                        </a:rPr>
                        <a:t>450610000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7981023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>
                          <a:solidFill>
                            <a:schemeClr val="accent4"/>
                          </a:solidFill>
                          <a:effectLst/>
                        </a:rPr>
                        <a:t>Soudan du Sud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4"/>
                          </a:solidFill>
                          <a:effectLst/>
                        </a:rPr>
                        <a:t>2015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4"/>
                          </a:solidFill>
                          <a:effectLst/>
                        </a:rPr>
                        <a:t>48308000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292837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2"/>
                          </a:solidFill>
                          <a:effectLst/>
                        </a:rPr>
                        <a:t>Yémen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>
                          <a:solidFill>
                            <a:schemeClr val="accent2"/>
                          </a:solidFill>
                          <a:effectLst/>
                        </a:rPr>
                        <a:t>2013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2"/>
                          </a:solidFill>
                          <a:effectLst/>
                        </a:rPr>
                        <a:t>264764000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0668028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>
                          <a:solidFill>
                            <a:schemeClr val="accent2"/>
                          </a:solidFill>
                          <a:effectLst/>
                        </a:rPr>
                        <a:t>Yémen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2"/>
                          </a:solidFill>
                          <a:effectLst/>
                        </a:rPr>
                        <a:t>2014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2"/>
                          </a:solidFill>
                          <a:effectLst/>
                        </a:rPr>
                        <a:t>103840000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773309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>
                          <a:solidFill>
                            <a:schemeClr val="accent2"/>
                          </a:solidFill>
                          <a:effectLst/>
                        </a:rPr>
                        <a:t>Yémen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2"/>
                          </a:solidFill>
                          <a:effectLst/>
                        </a:rPr>
                        <a:t>2015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2"/>
                          </a:solidFill>
                          <a:effectLst/>
                        </a:rPr>
                        <a:t>372306000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844328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>
                          <a:solidFill>
                            <a:schemeClr val="accent2"/>
                          </a:solidFill>
                          <a:effectLst/>
                        </a:rPr>
                        <a:t>Yémen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>
                          <a:solidFill>
                            <a:schemeClr val="accent2"/>
                          </a:solidFill>
                          <a:effectLst/>
                        </a:rPr>
                        <a:t>2016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chemeClr val="accent2"/>
                          </a:solidFill>
                          <a:effectLst/>
                        </a:rPr>
                        <a:t>465574000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234268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C00000"/>
                          </a:solidFill>
                          <a:effectLst/>
                        </a:rPr>
                        <a:t>Éthiopie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C00000"/>
                          </a:solidFill>
                          <a:effectLst/>
                        </a:rPr>
                        <a:t>2013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C00000"/>
                          </a:solidFill>
                          <a:effectLst/>
                        </a:rPr>
                        <a:t>591404000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1813779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C00000"/>
                          </a:solidFill>
                          <a:effectLst/>
                        </a:rPr>
                        <a:t>Éthiopie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C00000"/>
                          </a:solidFill>
                          <a:effectLst/>
                        </a:rPr>
                        <a:t>2014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C00000"/>
                          </a:solidFill>
                          <a:effectLst/>
                        </a:rPr>
                        <a:t>586624000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6692956"/>
                  </a:ext>
                </a:extLst>
              </a:tr>
              <a:tr h="214592"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C00000"/>
                          </a:solidFill>
                          <a:effectLst/>
                        </a:rPr>
                        <a:t>Éthiopie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C00000"/>
                          </a:solidFill>
                          <a:effectLst/>
                        </a:rPr>
                        <a:t>2015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dirty="0">
                          <a:solidFill>
                            <a:srgbClr val="C00000"/>
                          </a:solidFill>
                          <a:effectLst/>
                        </a:rPr>
                        <a:t>203266000</a:t>
                      </a:r>
                    </a:p>
                  </a:txBody>
                  <a:tcPr marL="44614" marR="44614" marT="22307" marB="223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7109"/>
                  </a:ext>
                </a:extLst>
              </a:tr>
            </a:tbl>
          </a:graphicData>
        </a:graphic>
      </p:graphicFrame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4BD56A4-2386-563B-BCC6-EFF7C6F07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</a:t>
            </a:fld>
            <a:endParaRPr lang="fr-FR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10) Liste des 10 pays qui ont la plus forte disponibilité alimentaire par habitant</a:t>
            </a:r>
            <a:endParaRPr sz="3200" dirty="0"/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D8D4808D-9B2F-86C3-5D68-9632E30908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144836"/>
              </p:ext>
            </p:extLst>
          </p:nvPr>
        </p:nvGraphicFramePr>
        <p:xfrm>
          <a:off x="2526891" y="2103130"/>
          <a:ext cx="6135328" cy="4366497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2636060">
                  <a:extLst>
                    <a:ext uri="{9D8B030D-6E8A-4147-A177-3AD203B41FA5}">
                      <a16:colId xmlns:a16="http://schemas.microsoft.com/office/drawing/2014/main" val="4015167505"/>
                    </a:ext>
                  </a:extLst>
                </a:gridCol>
                <a:gridCol w="3499268">
                  <a:extLst>
                    <a:ext uri="{9D8B030D-6E8A-4147-A177-3AD203B41FA5}">
                      <a16:colId xmlns:a16="http://schemas.microsoft.com/office/drawing/2014/main" val="800921348"/>
                    </a:ext>
                  </a:extLst>
                </a:gridCol>
              </a:tblGrid>
              <a:tr h="611369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dirty="0">
                          <a:solidFill>
                            <a:schemeClr val="bg1"/>
                          </a:solidFill>
                          <a:effectLst/>
                        </a:rPr>
                        <a:t>Pays</a:t>
                      </a:r>
                      <a:endParaRPr lang="fr-FR" sz="16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dirty="0">
                          <a:solidFill>
                            <a:schemeClr val="bg1"/>
                          </a:solidFill>
                          <a:effectLst/>
                        </a:rPr>
                        <a:t>Disponibilité alimentaire (Kcal/personne/jour)</a:t>
                      </a:r>
                      <a:endParaRPr lang="fr-FR" sz="16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/>
                </a:tc>
                <a:extLst>
                  <a:ext uri="{0D108BD9-81ED-4DB2-BD59-A6C34878D82A}">
                    <a16:rowId xmlns:a16="http://schemas.microsoft.com/office/drawing/2014/main" val="2052940221"/>
                  </a:ext>
                </a:extLst>
              </a:tr>
              <a:tr h="377453">
                <a:tc>
                  <a:txBody>
                    <a:bodyPr/>
                    <a:lstStyle/>
                    <a:p>
                      <a:pPr algn="l" fontAlgn="ctr"/>
                      <a:r>
                        <a:rPr lang="fr-FR" sz="1800" b="0" dirty="0">
                          <a:solidFill>
                            <a:schemeClr val="bg1"/>
                          </a:solidFill>
                          <a:effectLst/>
                        </a:rPr>
                        <a:t>Autriche</a:t>
                      </a:r>
                      <a:endParaRPr lang="fr-FR" sz="18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800" b="0" dirty="0">
                          <a:solidFill>
                            <a:schemeClr val="bg1"/>
                          </a:solidFill>
                          <a:effectLst/>
                        </a:rPr>
                        <a:t>3770.0</a:t>
                      </a:r>
                      <a:endParaRPr lang="fr-FR" sz="18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extLst>
                  <a:ext uri="{0D108BD9-81ED-4DB2-BD59-A6C34878D82A}">
                    <a16:rowId xmlns:a16="http://schemas.microsoft.com/office/drawing/2014/main" val="1353968882"/>
                  </a:ext>
                </a:extLst>
              </a:tr>
              <a:tr h="36133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700" b="0" dirty="0">
                          <a:solidFill>
                            <a:schemeClr val="bg1"/>
                          </a:solidFill>
                          <a:effectLst/>
                        </a:rPr>
                        <a:t>Belgique</a:t>
                      </a:r>
                      <a:endParaRPr lang="fr-FR" sz="17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b="0" dirty="0">
                          <a:solidFill>
                            <a:schemeClr val="bg1"/>
                          </a:solidFill>
                          <a:effectLst/>
                        </a:rPr>
                        <a:t>3737.0</a:t>
                      </a:r>
                      <a:endParaRPr lang="fr-FR" sz="17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extLst>
                  <a:ext uri="{0D108BD9-81ED-4DB2-BD59-A6C34878D82A}">
                    <a16:rowId xmlns:a16="http://schemas.microsoft.com/office/drawing/2014/main" val="677822038"/>
                  </a:ext>
                </a:extLst>
              </a:tr>
              <a:tr h="349354"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b="0" dirty="0">
                          <a:solidFill>
                            <a:schemeClr val="bg1"/>
                          </a:solidFill>
                          <a:effectLst/>
                        </a:rPr>
                        <a:t>Turquie</a:t>
                      </a:r>
                      <a:endParaRPr lang="fr-FR" sz="16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dirty="0">
                          <a:solidFill>
                            <a:schemeClr val="bg1"/>
                          </a:solidFill>
                          <a:effectLst/>
                        </a:rPr>
                        <a:t>3708.0</a:t>
                      </a:r>
                      <a:endParaRPr lang="fr-FR" sz="16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extLst>
                  <a:ext uri="{0D108BD9-81ED-4DB2-BD59-A6C34878D82A}">
                    <a16:rowId xmlns:a16="http://schemas.microsoft.com/office/drawing/2014/main" val="1005059206"/>
                  </a:ext>
                </a:extLst>
              </a:tr>
              <a:tr h="570862">
                <a:tc>
                  <a:txBody>
                    <a:bodyPr/>
                    <a:lstStyle/>
                    <a:p>
                      <a:pPr algn="l" fontAlgn="ctr"/>
                      <a:r>
                        <a:rPr lang="fr-FR" sz="1500" b="0" dirty="0">
                          <a:solidFill>
                            <a:schemeClr val="bg1"/>
                          </a:solidFill>
                          <a:effectLst/>
                        </a:rPr>
                        <a:t>États-Unis d'Amérique</a:t>
                      </a:r>
                      <a:endParaRPr lang="fr-FR" sz="15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500" b="0" dirty="0">
                          <a:solidFill>
                            <a:schemeClr val="bg1"/>
                          </a:solidFill>
                          <a:effectLst/>
                        </a:rPr>
                        <a:t>3682.0</a:t>
                      </a:r>
                      <a:endParaRPr lang="fr-FR" sz="15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extLst>
                  <a:ext uri="{0D108BD9-81ED-4DB2-BD59-A6C34878D82A}">
                    <a16:rowId xmlns:a16="http://schemas.microsoft.com/office/drawing/2014/main" val="2339165672"/>
                  </a:ext>
                </a:extLst>
              </a:tr>
              <a:tr h="349354">
                <a:tc>
                  <a:txBody>
                    <a:bodyPr/>
                    <a:lstStyle/>
                    <a:p>
                      <a:pPr algn="l" fontAlgn="ctr"/>
                      <a:r>
                        <a:rPr lang="fr-FR" sz="1400" b="0" dirty="0">
                          <a:solidFill>
                            <a:schemeClr val="bg1"/>
                          </a:solidFill>
                          <a:effectLst/>
                        </a:rPr>
                        <a:t>Israël</a:t>
                      </a:r>
                      <a:endParaRPr lang="fr-FR" sz="14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dirty="0">
                          <a:solidFill>
                            <a:schemeClr val="bg1"/>
                          </a:solidFill>
                          <a:effectLst/>
                        </a:rPr>
                        <a:t>3610.0</a:t>
                      </a:r>
                      <a:endParaRPr lang="fr-FR" sz="14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extLst>
                  <a:ext uri="{0D108BD9-81ED-4DB2-BD59-A6C34878D82A}">
                    <a16:rowId xmlns:a16="http://schemas.microsoft.com/office/drawing/2014/main" val="2177942745"/>
                  </a:ext>
                </a:extLst>
              </a:tr>
              <a:tr h="349354">
                <a:tc>
                  <a:txBody>
                    <a:bodyPr/>
                    <a:lstStyle/>
                    <a:p>
                      <a:pPr algn="l" fontAlgn="ctr"/>
                      <a:r>
                        <a:rPr lang="fr-FR" sz="1300" b="0" dirty="0">
                          <a:solidFill>
                            <a:schemeClr val="bg1"/>
                          </a:solidFill>
                          <a:effectLst/>
                        </a:rPr>
                        <a:t>Irlande</a:t>
                      </a:r>
                      <a:endParaRPr lang="fr-FR" sz="13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300" b="0" dirty="0">
                          <a:solidFill>
                            <a:schemeClr val="bg1"/>
                          </a:solidFill>
                          <a:effectLst/>
                        </a:rPr>
                        <a:t>3602.0</a:t>
                      </a:r>
                      <a:endParaRPr lang="fr-FR" sz="13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extLst>
                  <a:ext uri="{0D108BD9-81ED-4DB2-BD59-A6C34878D82A}">
                    <a16:rowId xmlns:a16="http://schemas.microsoft.com/office/drawing/2014/main" val="3422032349"/>
                  </a:ext>
                </a:extLst>
              </a:tr>
              <a:tr h="349354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0" dirty="0">
                          <a:solidFill>
                            <a:schemeClr val="bg1"/>
                          </a:solidFill>
                          <a:effectLst/>
                        </a:rPr>
                        <a:t>Italie</a:t>
                      </a:r>
                      <a:endParaRPr lang="fr-FR" sz="12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dirty="0">
                          <a:solidFill>
                            <a:schemeClr val="bg1"/>
                          </a:solidFill>
                          <a:effectLst/>
                        </a:rPr>
                        <a:t>3578.0</a:t>
                      </a:r>
                      <a:endParaRPr lang="fr-FR" sz="12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extLst>
                  <a:ext uri="{0D108BD9-81ED-4DB2-BD59-A6C34878D82A}">
                    <a16:rowId xmlns:a16="http://schemas.microsoft.com/office/drawing/2014/main" val="722729717"/>
                  </a:ext>
                </a:extLst>
              </a:tr>
              <a:tr h="349354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0" dirty="0">
                          <a:solidFill>
                            <a:schemeClr val="bg1"/>
                          </a:solidFill>
                          <a:effectLst/>
                        </a:rPr>
                        <a:t>Luxembourg</a:t>
                      </a:r>
                      <a:endParaRPr lang="fr-FR" sz="12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dirty="0">
                          <a:solidFill>
                            <a:schemeClr val="bg1"/>
                          </a:solidFill>
                          <a:effectLst/>
                        </a:rPr>
                        <a:t>3540.0</a:t>
                      </a:r>
                      <a:endParaRPr lang="fr-FR" sz="12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extLst>
                  <a:ext uri="{0D108BD9-81ED-4DB2-BD59-A6C34878D82A}">
                    <a16:rowId xmlns:a16="http://schemas.microsoft.com/office/drawing/2014/main" val="3981332423"/>
                  </a:ext>
                </a:extLst>
              </a:tr>
              <a:tr h="349354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0" dirty="0">
                          <a:solidFill>
                            <a:schemeClr val="bg1"/>
                          </a:solidFill>
                          <a:effectLst/>
                        </a:rPr>
                        <a:t>Égypte</a:t>
                      </a:r>
                      <a:endParaRPr lang="fr-FR" sz="12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dirty="0">
                          <a:solidFill>
                            <a:schemeClr val="bg1"/>
                          </a:solidFill>
                          <a:effectLst/>
                        </a:rPr>
                        <a:t>3518.0</a:t>
                      </a:r>
                      <a:endParaRPr lang="fr-FR" sz="12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extLst>
                  <a:ext uri="{0D108BD9-81ED-4DB2-BD59-A6C34878D82A}">
                    <a16:rowId xmlns:a16="http://schemas.microsoft.com/office/drawing/2014/main" val="1447580391"/>
                  </a:ext>
                </a:extLst>
              </a:tr>
              <a:tr h="349354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0" dirty="0">
                          <a:solidFill>
                            <a:schemeClr val="bg1"/>
                          </a:solidFill>
                          <a:effectLst/>
                        </a:rPr>
                        <a:t>Allemagne</a:t>
                      </a:r>
                      <a:endParaRPr lang="fr-FR" sz="12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dirty="0">
                          <a:solidFill>
                            <a:schemeClr val="bg1"/>
                          </a:solidFill>
                          <a:effectLst/>
                        </a:rPr>
                        <a:t>3503.0</a:t>
                      </a:r>
                      <a:endParaRPr lang="fr-FR" sz="1200" b="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2584" marR="82584" marT="41292" marB="41292" anchor="ctr"/>
                </a:tc>
                <a:extLst>
                  <a:ext uri="{0D108BD9-81ED-4DB2-BD59-A6C34878D82A}">
                    <a16:rowId xmlns:a16="http://schemas.microsoft.com/office/drawing/2014/main" val="766260715"/>
                  </a:ext>
                </a:extLst>
              </a:tr>
            </a:tbl>
          </a:graphicData>
        </a:graphic>
      </p:graphicFrame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80068D-2DD2-2BF9-516E-C6BA8E618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</a:t>
            </a:fld>
            <a:endParaRPr lang="fr-FR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11) Liste des 10 pays qui ont la plus faible disponibilité alimentaire par habitant</a:t>
            </a:r>
            <a:endParaRPr dirty="0"/>
          </a:p>
        </p:txBody>
      </p:sp>
      <p:graphicFrame>
        <p:nvGraphicFramePr>
          <p:cNvPr id="2" name="Tableau 1">
            <a:extLst>
              <a:ext uri="{FF2B5EF4-FFF2-40B4-BE49-F238E27FC236}">
                <a16:creationId xmlns:a16="http://schemas.microsoft.com/office/drawing/2014/main" id="{6D4E9F31-5A5E-9DC4-209D-F7F484246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180442"/>
              </p:ext>
            </p:extLst>
          </p:nvPr>
        </p:nvGraphicFramePr>
        <p:xfrm>
          <a:off x="1828799" y="2271713"/>
          <a:ext cx="6449961" cy="4188081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3861327">
                  <a:extLst>
                    <a:ext uri="{9D8B030D-6E8A-4147-A177-3AD203B41FA5}">
                      <a16:colId xmlns:a16="http://schemas.microsoft.com/office/drawing/2014/main" val="3086443465"/>
                    </a:ext>
                  </a:extLst>
                </a:gridCol>
                <a:gridCol w="2588634">
                  <a:extLst>
                    <a:ext uri="{9D8B030D-6E8A-4147-A177-3AD203B41FA5}">
                      <a16:colId xmlns:a16="http://schemas.microsoft.com/office/drawing/2014/main" val="2038040570"/>
                    </a:ext>
                  </a:extLst>
                </a:gridCol>
              </a:tblGrid>
              <a:tr h="840358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dirty="0">
                          <a:solidFill>
                            <a:schemeClr val="bg1"/>
                          </a:solidFill>
                          <a:effectLst/>
                        </a:rPr>
                        <a:t>Pays</a:t>
                      </a: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1" dirty="0">
                          <a:solidFill>
                            <a:schemeClr val="bg1"/>
                          </a:solidFill>
                          <a:effectLst/>
                        </a:rPr>
                        <a:t>Disponibilité alimentaire (Kcal/personne/jour)</a:t>
                      </a:r>
                    </a:p>
                  </a:txBody>
                  <a:tcPr marL="77629" marR="77629" marT="38814" marB="38814"/>
                </a:tc>
                <a:extLst>
                  <a:ext uri="{0D108BD9-81ED-4DB2-BD59-A6C34878D82A}">
                    <a16:rowId xmlns:a16="http://schemas.microsoft.com/office/drawing/2014/main" val="2597117564"/>
                  </a:ext>
                </a:extLst>
              </a:tr>
              <a:tr h="365523">
                <a:tc>
                  <a:txBody>
                    <a:bodyPr/>
                    <a:lstStyle/>
                    <a:p>
                      <a:pPr algn="l" fontAlgn="ctr"/>
                      <a:r>
                        <a:rPr lang="fr-FR" sz="1800" dirty="0">
                          <a:solidFill>
                            <a:schemeClr val="bg1"/>
                          </a:solidFill>
                          <a:effectLst/>
                        </a:rPr>
                        <a:t>République centrafricaine</a:t>
                      </a:r>
                      <a:endParaRPr lang="fr-FR" sz="18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800" dirty="0">
                          <a:solidFill>
                            <a:schemeClr val="bg1"/>
                          </a:solidFill>
                          <a:effectLst/>
                        </a:rPr>
                        <a:t>1879.0</a:t>
                      </a:r>
                      <a:endParaRPr lang="fr-FR" sz="18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4018950521"/>
                  </a:ext>
                </a:extLst>
              </a:tr>
              <a:tr h="34969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700" dirty="0">
                          <a:solidFill>
                            <a:schemeClr val="bg1"/>
                          </a:solidFill>
                          <a:effectLst/>
                        </a:rPr>
                        <a:t>Zambie</a:t>
                      </a:r>
                      <a:endParaRPr lang="fr-FR" sz="17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chemeClr val="bg1"/>
                          </a:solidFill>
                          <a:effectLst/>
                        </a:rPr>
                        <a:t>1924.0</a:t>
                      </a:r>
                      <a:endParaRPr lang="fr-FR" sz="17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48483204"/>
                  </a:ext>
                </a:extLst>
              </a:tr>
              <a:tr h="333867"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chemeClr val="bg1"/>
                          </a:solidFill>
                          <a:effectLst/>
                        </a:rPr>
                        <a:t>Madagascar</a:t>
                      </a:r>
                      <a:endParaRPr lang="fr-FR" sz="16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dirty="0">
                          <a:solidFill>
                            <a:schemeClr val="bg1"/>
                          </a:solidFill>
                          <a:effectLst/>
                        </a:rPr>
                        <a:t>2056.0</a:t>
                      </a:r>
                      <a:endParaRPr lang="fr-FR" sz="16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3719002"/>
                  </a:ext>
                </a:extLst>
              </a:tr>
              <a:tr h="322492">
                <a:tc>
                  <a:txBody>
                    <a:bodyPr/>
                    <a:lstStyle/>
                    <a:p>
                      <a:pPr algn="l" fontAlgn="ctr"/>
                      <a:r>
                        <a:rPr lang="fr-FR" sz="1500" dirty="0">
                          <a:solidFill>
                            <a:schemeClr val="bg1"/>
                          </a:solidFill>
                          <a:effectLst/>
                        </a:rPr>
                        <a:t>Afghanistan</a:t>
                      </a:r>
                      <a:endParaRPr lang="fr-FR" sz="15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500" dirty="0">
                          <a:solidFill>
                            <a:schemeClr val="bg1"/>
                          </a:solidFill>
                          <a:effectLst/>
                        </a:rPr>
                        <a:t>2087.0</a:t>
                      </a:r>
                      <a:endParaRPr lang="fr-FR" sz="15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951677794"/>
                  </a:ext>
                </a:extLst>
              </a:tr>
              <a:tr h="322492">
                <a:tc>
                  <a:txBody>
                    <a:bodyPr/>
                    <a:lstStyle/>
                    <a:p>
                      <a:pPr algn="l" fontAlgn="ctr"/>
                      <a:r>
                        <a:rPr lang="fr-FR" sz="1400">
                          <a:solidFill>
                            <a:schemeClr val="bg1"/>
                          </a:solidFill>
                          <a:effectLst/>
                        </a:rPr>
                        <a:t>Haïti</a:t>
                      </a:r>
                      <a:endParaRPr lang="fr-FR" sz="140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dirty="0">
                          <a:solidFill>
                            <a:schemeClr val="bg1"/>
                          </a:solidFill>
                          <a:effectLst/>
                        </a:rPr>
                        <a:t>2089.0</a:t>
                      </a:r>
                      <a:endParaRPr lang="fr-FR" sz="14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3073691791"/>
                  </a:ext>
                </a:extLst>
              </a:tr>
              <a:tr h="363686">
                <a:tc>
                  <a:txBody>
                    <a:bodyPr/>
                    <a:lstStyle/>
                    <a:p>
                      <a:pPr algn="l" fontAlgn="ctr"/>
                      <a:r>
                        <a:rPr lang="fr-FR" sz="1300" dirty="0">
                          <a:solidFill>
                            <a:schemeClr val="bg1"/>
                          </a:solidFill>
                          <a:effectLst/>
                        </a:rPr>
                        <a:t>République populaire démocratique de Corée</a:t>
                      </a:r>
                      <a:endParaRPr lang="fr-FR" sz="13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300" dirty="0">
                          <a:solidFill>
                            <a:schemeClr val="bg1"/>
                          </a:solidFill>
                          <a:effectLst/>
                        </a:rPr>
                        <a:t>2093.0</a:t>
                      </a:r>
                      <a:endParaRPr lang="fr-FR" sz="13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1285332103"/>
                  </a:ext>
                </a:extLst>
              </a:tr>
              <a:tr h="322492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solidFill>
                            <a:schemeClr val="bg1"/>
                          </a:solidFill>
                          <a:effectLst/>
                        </a:rPr>
                        <a:t>Tchad</a:t>
                      </a:r>
                      <a:endParaRPr lang="fr-FR" sz="12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dirty="0">
                          <a:solidFill>
                            <a:schemeClr val="bg1"/>
                          </a:solidFill>
                          <a:effectLst/>
                        </a:rPr>
                        <a:t>2109.0</a:t>
                      </a:r>
                      <a:endParaRPr lang="fr-FR" sz="12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2871610279"/>
                  </a:ext>
                </a:extLst>
              </a:tr>
              <a:tr h="322492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solidFill>
                            <a:schemeClr val="bg1"/>
                          </a:solidFill>
                          <a:effectLst/>
                        </a:rPr>
                        <a:t>Zimbabwe</a:t>
                      </a:r>
                      <a:endParaRPr lang="fr-FR" sz="12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dirty="0">
                          <a:solidFill>
                            <a:schemeClr val="bg1"/>
                          </a:solidFill>
                          <a:effectLst/>
                        </a:rPr>
                        <a:t>2113.0</a:t>
                      </a:r>
                      <a:endParaRPr lang="fr-FR" sz="12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4212532079"/>
                  </a:ext>
                </a:extLst>
              </a:tr>
              <a:tr h="322492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>
                          <a:solidFill>
                            <a:schemeClr val="bg1"/>
                          </a:solidFill>
                          <a:effectLst/>
                        </a:rPr>
                        <a:t>Ouganda</a:t>
                      </a:r>
                      <a:endParaRPr lang="fr-FR" sz="120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dirty="0">
                          <a:solidFill>
                            <a:schemeClr val="bg1"/>
                          </a:solidFill>
                          <a:effectLst/>
                        </a:rPr>
                        <a:t>2126.0</a:t>
                      </a:r>
                      <a:endParaRPr lang="fr-FR" sz="12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983028913"/>
                  </a:ext>
                </a:extLst>
              </a:tr>
              <a:tr h="322492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dirty="0">
                          <a:solidFill>
                            <a:schemeClr val="bg1"/>
                          </a:solidFill>
                          <a:effectLst/>
                        </a:rPr>
                        <a:t>Timor-Leste</a:t>
                      </a:r>
                      <a:endParaRPr lang="fr-FR" sz="12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dirty="0">
                          <a:solidFill>
                            <a:schemeClr val="bg1"/>
                          </a:solidFill>
                          <a:effectLst/>
                        </a:rPr>
                        <a:t>2129.0</a:t>
                      </a:r>
                      <a:endParaRPr lang="fr-FR" sz="1200" dirty="0">
                        <a:solidFill>
                          <a:schemeClr val="bg1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77629" marR="77629" marT="38814" marB="38814" anchor="ctr"/>
                </a:tc>
                <a:extLst>
                  <a:ext uri="{0D108BD9-81ED-4DB2-BD59-A6C34878D82A}">
                    <a16:rowId xmlns:a16="http://schemas.microsoft.com/office/drawing/2014/main" val="3568964033"/>
                  </a:ext>
                </a:extLst>
              </a:tr>
            </a:tbl>
          </a:graphicData>
        </a:graphic>
      </p:graphicFrame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E0F76F2-68F0-9E2F-1D4C-581DAC137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2" name="Rectangle 221">
            <a:extLst>
              <a:ext uri="{FF2B5EF4-FFF2-40B4-BE49-F238E27FC236}">
                <a16:creationId xmlns:a16="http://schemas.microsoft.com/office/drawing/2014/main" id="{4BE9D4C4-9FA3-4885-A769-301639CC7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Image 3" descr="Une image contenant plein air, personne, légume, habits&#10;&#10;Description générée automatiquement">
            <a:extLst>
              <a:ext uri="{FF2B5EF4-FFF2-40B4-BE49-F238E27FC236}">
                <a16:creationId xmlns:a16="http://schemas.microsoft.com/office/drawing/2014/main" id="{E291454F-FBD8-26F6-833C-07FF8F4A3E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7" r="3" b="8127"/>
          <a:stretch/>
        </p:blipFill>
        <p:spPr>
          <a:xfrm>
            <a:off x="4296867" y="5"/>
            <a:ext cx="4831627" cy="4520011"/>
          </a:xfrm>
          <a:custGeom>
            <a:avLst/>
            <a:gdLst/>
            <a:ahLst/>
            <a:cxnLst/>
            <a:rect l="l" t="t" r="r" b="b"/>
            <a:pathLst>
              <a:path w="4831627" h="4520011">
                <a:moveTo>
                  <a:pt x="0" y="0"/>
                </a:moveTo>
                <a:lnTo>
                  <a:pt x="4831627" y="0"/>
                </a:lnTo>
                <a:lnTo>
                  <a:pt x="1416677" y="4520011"/>
                </a:lnTo>
                <a:close/>
              </a:path>
            </a:pathLst>
          </a:custGeom>
        </p:spPr>
      </p:pic>
      <p:pic>
        <p:nvPicPr>
          <p:cNvPr id="6" name="Image 5" descr="Une image contenant personne, plein air, habits, légume&#10;&#10;Description générée automatiquement">
            <a:extLst>
              <a:ext uri="{FF2B5EF4-FFF2-40B4-BE49-F238E27FC236}">
                <a16:creationId xmlns:a16="http://schemas.microsoft.com/office/drawing/2014/main" id="{45913E94-3D8F-C422-F27C-5DE31EC472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43" r="17432"/>
          <a:stretch/>
        </p:blipFill>
        <p:spPr>
          <a:xfrm>
            <a:off x="4041994" y="-4"/>
            <a:ext cx="8139373" cy="6858000"/>
          </a:xfrm>
          <a:custGeom>
            <a:avLst/>
            <a:gdLst/>
            <a:ahLst/>
            <a:cxnLst/>
            <a:rect l="l" t="t" r="r" b="b"/>
            <a:pathLst>
              <a:path w="8139373" h="6858000">
                <a:moveTo>
                  <a:pt x="5181344" y="0"/>
                </a:moveTo>
                <a:lnTo>
                  <a:pt x="8139373" y="0"/>
                </a:lnTo>
                <a:lnTo>
                  <a:pt x="813937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16" name="Google Shape;216;p13"/>
          <p:cNvSpPr txBox="1">
            <a:spLocks noGrp="1"/>
          </p:cNvSpPr>
          <p:nvPr>
            <p:ph type="title"/>
          </p:nvPr>
        </p:nvSpPr>
        <p:spPr>
          <a:xfrm>
            <a:off x="677334" y="1176489"/>
            <a:ext cx="3749061" cy="1508469"/>
          </a:xfrm>
          <a:prstGeom prst="rect">
            <a:avLst/>
          </a:prstGeom>
        </p:spPr>
        <p:txBody>
          <a:bodyPr spcFirstLastPara="1" lIns="91425" tIns="45700" rIns="91425" bIns="45700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12) Étude sur le manioc en Thaïlande (2017)</a:t>
            </a:r>
          </a:p>
        </p:txBody>
      </p:sp>
      <p:sp>
        <p:nvSpPr>
          <p:cNvPr id="224" name="Isosceles Triangle 223">
            <a:extLst>
              <a:ext uri="{FF2B5EF4-FFF2-40B4-BE49-F238E27FC236}">
                <a16:creationId xmlns:a16="http://schemas.microsoft.com/office/drawing/2014/main" id="{7EB6695E-BED5-4DA3-8C9B-AD301AEF47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35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217" name="Google Shape;217;p13"/>
          <p:cNvSpPr txBox="1">
            <a:spLocks noGrp="1"/>
          </p:cNvSpPr>
          <p:nvPr>
            <p:ph idx="1"/>
          </p:nvPr>
        </p:nvSpPr>
        <p:spPr>
          <a:xfrm>
            <a:off x="677334" y="2795618"/>
            <a:ext cx="3749061" cy="3005289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83%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 de la production nationale de Manioc est exporté</a:t>
            </a:r>
          </a:p>
          <a:p>
            <a:r>
              <a:rPr lang="fr-FR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9%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  de la population est en état de sous-nutrition soit </a:t>
            </a:r>
            <a:r>
              <a:rPr lang="fr-FR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6 200 000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de personnes</a:t>
            </a:r>
          </a:p>
          <a:p>
            <a:r>
              <a:rPr lang="fr-FR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La disponibilité alimentaire est de </a:t>
            </a:r>
            <a:r>
              <a:rPr lang="fr-FR" i="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2785</a:t>
            </a:r>
            <a:r>
              <a:rPr lang="fr-FR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 (Kcal/personne/jour) 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fr-FR" sz="1600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34FAA68-9DA1-9B17-CC0D-3D0834E7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Visage humain, carnaval, Tradition, festival&#10;&#10;Description générée automatiquement">
            <a:extLst>
              <a:ext uri="{FF2B5EF4-FFF2-40B4-BE49-F238E27FC236}">
                <a16:creationId xmlns:a16="http://schemas.microsoft.com/office/drawing/2014/main" id="{705EB3D4-73B1-3CFF-4195-3E3EA24145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16" r="12317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23" name="Google Shape;223;p14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sz="2300"/>
              <a:t>13) Analyses complémentaires sur la République Centrafricaine</a:t>
            </a:r>
          </a:p>
        </p:txBody>
      </p:sp>
      <p:sp>
        <p:nvSpPr>
          <p:cNvPr id="224" name="Google Shape;224;p14"/>
          <p:cNvSpPr txBox="1"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r>
              <a:rPr lang="fr-FR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La disponibilité alimentaire est de </a:t>
            </a:r>
            <a:r>
              <a:rPr lang="fr-FR" i="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1879</a:t>
            </a:r>
            <a:r>
              <a:rPr lang="fr-FR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 (Kcal/personne/jour) </a:t>
            </a:r>
          </a:p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Il n’y a pas de population en sous-nutrition en </a:t>
            </a:r>
            <a:r>
              <a:rPr lang="fr-FR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2017</a:t>
            </a:r>
          </a:p>
          <a:p>
            <a:r>
              <a:rPr kumimoji="0" lang="fr-FR" altLang="fr-FR" b="0" i="0" u="none" strike="noStrike" cap="none" normalizeH="0" baseline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cs typeface="Courier New" panose="02070309020205020404" pitchFamily="49" charset="0"/>
              </a:rPr>
              <a:t>L'aide alimentaire total reçu par la République centrafricaine de 2013 à 2015 est de 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cs typeface="Courier New" panose="02070309020205020404" pitchFamily="49" charset="0"/>
              </a:rPr>
              <a:t>66 610 000 €</a:t>
            </a:r>
          </a:p>
          <a:p>
            <a:pPr marL="342900" lvl="0" indent="-22860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fr-FR" dirty="0"/>
          </a:p>
        </p:txBody>
      </p: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3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235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237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239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241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243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245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606CBC1-C9ED-ED8E-D52F-D18AF9BBB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19</a:t>
            </a:fld>
            <a:endParaRPr lang="fr-F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A761A44-A936-4382-8A16-7ED6A2903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459EE73-661E-48AA-A374-BF2B850F5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653EA91-5E43-427F-B0AB-1B8A496BC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3">
              <a:extLst>
                <a:ext uri="{FF2B5EF4-FFF2-40B4-BE49-F238E27FC236}">
                  <a16:creationId xmlns:a16="http://schemas.microsoft.com/office/drawing/2014/main" id="{57571081-E136-40F9-B123-3A16F53BE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0" name="Rectangle 25">
              <a:extLst>
                <a:ext uri="{FF2B5EF4-FFF2-40B4-BE49-F238E27FC236}">
                  <a16:creationId xmlns:a16="http://schemas.microsoft.com/office/drawing/2014/main" id="{73197C11-EFC2-4F71-BEFF-B7EE3EEF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074C7561-7217-4DBC-8C63-2BB8560D6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2" name="Rectangle 27">
              <a:extLst>
                <a:ext uri="{FF2B5EF4-FFF2-40B4-BE49-F238E27FC236}">
                  <a16:creationId xmlns:a16="http://schemas.microsoft.com/office/drawing/2014/main" id="{6EB4E4EC-EA7F-4A46-9AF5-7E3E4E543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3" name="Rectangle 28">
              <a:extLst>
                <a:ext uri="{FF2B5EF4-FFF2-40B4-BE49-F238E27FC236}">
                  <a16:creationId xmlns:a16="http://schemas.microsoft.com/office/drawing/2014/main" id="{9048D13B-C50D-4EF9-AB6D-86713B7D43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4" name="Rectangle 29">
              <a:extLst>
                <a:ext uri="{FF2B5EF4-FFF2-40B4-BE49-F238E27FC236}">
                  <a16:creationId xmlns:a16="http://schemas.microsoft.com/office/drawing/2014/main" id="{8213FFC7-C869-40A9-8DBD-B311B342E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A029FB91-93F5-4D40-9014-8D5108951E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F6022FD2-DE49-41E6-B3BF-B113018CA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</p:grpSp>
      <p:pic>
        <p:nvPicPr>
          <p:cNvPr id="4" name="Picture 6" descr="Food and Agriculture Organization of the United Nations (FAO)">
            <a:extLst>
              <a:ext uri="{FF2B5EF4-FFF2-40B4-BE49-F238E27FC236}">
                <a16:creationId xmlns:a16="http://schemas.microsoft.com/office/drawing/2014/main" id="{3FF7301E-762F-4FD2-2D76-A5240DC65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4041" b="17262"/>
          <a:stretch/>
        </p:blipFill>
        <p:spPr bwMode="auto"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880B680-922F-22BA-3E0F-103E7262A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6" y="1678666"/>
            <a:ext cx="4538133" cy="236909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9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Réalisée</a:t>
            </a:r>
            <a:r>
              <a:rPr lang="en-US" sz="1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par </a:t>
            </a:r>
            <a:r>
              <a:rPr lang="en-US" sz="19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l’équipe</a:t>
            </a:r>
            <a:r>
              <a:rPr lang="en-US" sz="1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sz="19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chercheurs</a:t>
            </a:r>
            <a:r>
              <a:rPr lang="en-US" sz="1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Food and Agriculture </a:t>
            </a:r>
            <a:r>
              <a:rPr lang="en-US" sz="19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Organisation</a:t>
            </a:r>
            <a:r>
              <a:rPr lang="en-US" sz="1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of United Nation(FAO) dans le but de dresser un panorama de </a:t>
            </a:r>
            <a:r>
              <a:rPr lang="en-US" sz="19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l’état</a:t>
            </a:r>
            <a:r>
              <a:rPr lang="en-US" sz="1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malnutrition dans le monde</a:t>
            </a:r>
            <a:br>
              <a:rPr lang="en-US" sz="1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1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44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46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48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50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52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54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263B21-4242-7998-62E2-4DA247928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73206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5"/>
          <p:cNvSpPr txBox="1">
            <a:spLocks noGrp="1"/>
          </p:cNvSpPr>
          <p:nvPr>
            <p:ph type="title"/>
          </p:nvPr>
        </p:nvSpPr>
        <p:spPr>
          <a:xfrm>
            <a:off x="569180" y="378542"/>
            <a:ext cx="2852447" cy="662039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dirty="0"/>
              <a:t>Conclusion</a:t>
            </a:r>
            <a:endParaRPr dirty="0"/>
          </a:p>
        </p:txBody>
      </p:sp>
      <p:sp>
        <p:nvSpPr>
          <p:cNvPr id="231" name="Google Shape;231;p15"/>
          <p:cNvSpPr txBox="1">
            <a:spLocks noGrp="1"/>
          </p:cNvSpPr>
          <p:nvPr>
            <p:ph idx="1"/>
          </p:nvPr>
        </p:nvSpPr>
        <p:spPr>
          <a:xfrm>
            <a:off x="372533" y="1167531"/>
            <a:ext cx="11563828" cy="5528237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400050" indent="-285750">
              <a:spcBef>
                <a:spcPts val="0"/>
              </a:spcBef>
              <a:buSzPts val="1800"/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  <a:t>La disponibilité alimentaire est largement supérieure aux besoins alimentaire quotidiens de la population globale, donc la sous-nutrition pourrait être éradiquée.</a:t>
            </a:r>
            <a:b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</a:br>
            <a:endParaRPr lang="fr-FR" sz="1800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400050" indent="-285750">
              <a:spcBef>
                <a:spcPts val="0"/>
              </a:spcBef>
              <a:buSzPts val="1800"/>
              <a:buFont typeface="Wingdings" panose="05000000000000000000" pitchFamily="2" charset="2"/>
              <a:buChar char="ü"/>
            </a:pPr>
            <a:r>
              <a:rPr lang="fr-FR" sz="1800" b="0" i="0" u="none" strike="noStrike" baseline="0" dirty="0">
                <a:solidFill>
                  <a:schemeClr val="tx1"/>
                </a:solidFill>
                <a:latin typeface="Gill Sans MT" panose="020B0502020104020203" pitchFamily="34" charset="0"/>
              </a:rPr>
              <a:t>Le</a:t>
            </a:r>
            <a: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  <a:t> nombres de personnes en état de sous-nutrition est en augmentation alors que les aides alimentaires sont en diminution.</a:t>
            </a:r>
            <a:b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</a:br>
            <a:b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</a:br>
            <a:endParaRPr lang="fr-FR" sz="1800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400050" indent="-285750">
              <a:spcBef>
                <a:spcPts val="0"/>
              </a:spcBef>
              <a:buSzPts val="1800"/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  <a:t>La répartition de la disponibilité alimentaire est très disparate dans le monde avec une concentration dans le continent Africain. </a:t>
            </a:r>
            <a:b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</a:br>
            <a:b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</a:br>
            <a:endParaRPr lang="fr-FR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400050" indent="-285750">
              <a:spcBef>
                <a:spcPts val="0"/>
              </a:spcBef>
              <a:buSzPts val="1800"/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  <a:t>Les aides ne sont pas attribuées en priorités aux pays avec la plus petite disponibilité alimentaire.</a:t>
            </a:r>
            <a:b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</a:br>
            <a:b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</a:br>
            <a:endParaRPr lang="fr-FR" sz="1800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400050" indent="-285750">
              <a:spcBef>
                <a:spcPts val="0"/>
              </a:spcBef>
              <a:buSzPts val="1800"/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  <a:t>La Thaïlande exporte 83% de sa production de Manioc avec une disponibilité alimentaire supérieure aux besoins de sa population et malgré cela 9% de sa population est en état de sous-nutrition.</a:t>
            </a:r>
            <a:b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</a:br>
            <a:b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</a:br>
            <a:endParaRPr lang="fr-FR" sz="1800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400050" indent="-285750">
              <a:spcBef>
                <a:spcPts val="0"/>
              </a:spcBef>
              <a:buSzPts val="1800"/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  <a:t>La République Centrafricaine semble mieux gérer l’alimentation de la population, car malgré la disponibilité alimentaire de 1879 </a:t>
            </a:r>
            <a:r>
              <a:rPr lang="fr-FR" sz="1800" i="0" dirty="0">
                <a:solidFill>
                  <a:schemeClr val="tx1"/>
                </a:solidFill>
                <a:latin typeface="Gill Sans MT" panose="020B0502020104020203" pitchFamily="34" charset="0"/>
              </a:rPr>
              <a:t>(Kcal/personne/jour),</a:t>
            </a:r>
            <a:r>
              <a:rPr lang="fr-FR" i="0" dirty="0">
                <a:solidFill>
                  <a:schemeClr val="tx1"/>
                </a:solidFill>
                <a:latin typeface="Gill Sans MT" panose="020B0502020104020203" pitchFamily="34" charset="0"/>
              </a:rPr>
              <a:t> </a:t>
            </a:r>
            <a:r>
              <a:rPr lang="fr-FR" sz="1800" dirty="0">
                <a:solidFill>
                  <a:schemeClr val="tx1"/>
                </a:solidFill>
                <a:latin typeface="Gill Sans MT" panose="020B0502020104020203" pitchFamily="34" charset="0"/>
              </a:rPr>
              <a:t>inferieure aux besoin journalier de la population il n’y a pas de personne en état de sous-nutrition en 2017 d’autant plus que depuis 2016 elle ne reçoit plus d’aide alimentaire.</a:t>
            </a:r>
            <a:endParaRPr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CF02793-6B78-D225-7002-68FC24ECA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6" name="Rectangle 135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38" name="Rectangle 137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46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48" name="Isosceles Triangle 147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50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52" name="Isosceles Triangle 151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54" name="Freeform: Shape 153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0" name="Google Shape;130;p2"/>
          <p:cNvSpPr txBox="1">
            <a:spLocks noGrp="1"/>
          </p:cNvSpPr>
          <p:nvPr>
            <p:ph type="title"/>
          </p:nvPr>
        </p:nvSpPr>
        <p:spPr>
          <a:xfrm>
            <a:off x="6799433" y="490864"/>
            <a:ext cx="4354420" cy="1842496"/>
          </a:xfrm>
          <a:prstGeom prst="rect">
            <a:avLst/>
          </a:prstGeom>
        </p:spPr>
        <p:txBody>
          <a:bodyPr spcFirstLastPara="1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dirty="0">
                <a:solidFill>
                  <a:srgbClr val="FFFFFF"/>
                </a:solidFill>
              </a:rPr>
              <a:t>Contexte et spécification des données</a:t>
            </a:r>
          </a:p>
        </p:txBody>
      </p:sp>
      <p:pic>
        <p:nvPicPr>
          <p:cNvPr id="2" name="Picture 4" descr="Pi Day 2018 | Arnold Zwicky's Blog">
            <a:extLst>
              <a:ext uri="{FF2B5EF4-FFF2-40B4-BE49-F238E27FC236}">
                <a16:creationId xmlns:a16="http://schemas.microsoft.com/office/drawing/2014/main" id="{85808BEA-4D75-2200-9D6E-C0A7FF7059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93" r="312" b="1"/>
          <a:stretch/>
        </p:blipFill>
        <p:spPr bwMode="auto">
          <a:xfrm>
            <a:off x="818632" y="1168399"/>
            <a:ext cx="3734012" cy="4610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Google Shape;131;p2"/>
          <p:cNvSpPr txBox="1">
            <a:spLocks noGrp="1"/>
          </p:cNvSpPr>
          <p:nvPr>
            <p:ph idx="1"/>
          </p:nvPr>
        </p:nvSpPr>
        <p:spPr>
          <a:xfrm>
            <a:off x="6640865" y="2710329"/>
            <a:ext cx="4512988" cy="3317938"/>
          </a:xfrm>
          <a:prstGeom prst="rect">
            <a:avLst/>
          </a:prstGeom>
        </p:spPr>
        <p:txBody>
          <a:bodyPr spcFirstLastPara="1" lIns="91425" tIns="45700" rIns="91425" bIns="45700" anchor="t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fr-FR" sz="17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Pour réaliser cette analyse j’ai utilisé un langage de programmation Python et 4 fichiers extraits de la base de données FAOSTAT en format CSV.</a:t>
            </a:r>
            <a:endParaRPr lang="fr-FR" sz="1700" b="0" i="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  <a:p>
            <a:pPr>
              <a:lnSpc>
                <a:spcPct val="90000"/>
              </a:lnSpc>
            </a:pPr>
            <a:endParaRPr lang="fr-FR" sz="17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  <a:p>
            <a:pPr marL="285750" indent="-285750">
              <a:lnSpc>
                <a:spcPct val="90000"/>
              </a:lnSpc>
              <a:buFontTx/>
              <a:buChar char="-"/>
            </a:pPr>
            <a:r>
              <a:rPr lang="fr-FR" sz="17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Un fichier de disponibilité alimentaire pour l’année 2017 </a:t>
            </a:r>
          </a:p>
          <a:p>
            <a:pPr marL="285750" indent="-285750">
              <a:lnSpc>
                <a:spcPct val="90000"/>
              </a:lnSpc>
              <a:buFontTx/>
              <a:buChar char="-"/>
            </a:pPr>
            <a:r>
              <a:rPr lang="fr-FR" sz="17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Un fichier d’insécurité alimentaire</a:t>
            </a:r>
          </a:p>
          <a:p>
            <a:pPr marL="285750" indent="-285750">
              <a:lnSpc>
                <a:spcPct val="90000"/>
              </a:lnSpc>
              <a:buFontTx/>
              <a:buChar char="-"/>
            </a:pPr>
            <a:r>
              <a:rPr lang="fr-FR" sz="17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Un fichier avec la population</a:t>
            </a:r>
          </a:p>
          <a:p>
            <a:pPr marL="285750" indent="-285750">
              <a:lnSpc>
                <a:spcPct val="90000"/>
              </a:lnSpc>
              <a:buFontTx/>
              <a:buChar char="-"/>
            </a:pPr>
            <a:r>
              <a:rPr lang="fr-FR" sz="17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Un fichier d’aide alimentaire </a:t>
            </a:r>
          </a:p>
          <a:p>
            <a:pPr marL="342900" lvl="0" indent="-2286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fr-FR" sz="1700" dirty="0">
              <a:solidFill>
                <a:srgbClr val="FFFFFF"/>
              </a:solidFill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BA8FEBA-7C82-0FEF-4BD6-16D46A53A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</a:t>
            </a:fld>
            <a:endParaRPr lang="fr-F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920DEE-4CD5-8515-68B7-8D1FCDED3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4521199" cy="643467"/>
          </a:xfrm>
        </p:spPr>
        <p:txBody>
          <a:bodyPr/>
          <a:lstStyle/>
          <a:p>
            <a:r>
              <a:rPr lang="fr-FR" dirty="0"/>
              <a:t>Analyse des données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7D467B-A280-EF4C-F40C-0BBF84CDB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184" y="1645988"/>
            <a:ext cx="2465510" cy="4052079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Fichier population.csv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Observations (articles) : 1416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Colonnes : 3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DE24DCBD-F986-E4AE-4F51-C26088994D54}"/>
              </a:ext>
            </a:extLst>
          </p:cNvPr>
          <p:cNvSpPr txBox="1">
            <a:spLocks/>
          </p:cNvSpPr>
          <p:nvPr/>
        </p:nvSpPr>
        <p:spPr>
          <a:xfrm>
            <a:off x="6438767" y="1645987"/>
            <a:ext cx="2783620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Fichier aide_alimentaire.csv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Observations (articles) :  1475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Colonnes : 4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A0881A59-89A4-E9AE-BDCF-E9EEF8E24F8B}"/>
              </a:ext>
            </a:extLst>
          </p:cNvPr>
          <p:cNvSpPr txBox="1">
            <a:spLocks/>
          </p:cNvSpPr>
          <p:nvPr/>
        </p:nvSpPr>
        <p:spPr>
          <a:xfrm>
            <a:off x="3214601" y="2284359"/>
            <a:ext cx="1672576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F5D463ED-8C89-C584-EFA5-CB4D6AA40CFB}"/>
              </a:ext>
            </a:extLst>
          </p:cNvPr>
          <p:cNvSpPr txBox="1">
            <a:spLocks/>
          </p:cNvSpPr>
          <p:nvPr/>
        </p:nvSpPr>
        <p:spPr>
          <a:xfrm>
            <a:off x="2969613" y="1645988"/>
            <a:ext cx="2912125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Fichier dispo_alimentaire.csv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Observations (articles) : 15605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Colonnes : 18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DBFCEB68-7FEE-E640-EAE1-C72B2E23F76A}"/>
              </a:ext>
            </a:extLst>
          </p:cNvPr>
          <p:cNvSpPr txBox="1">
            <a:spLocks/>
          </p:cNvSpPr>
          <p:nvPr/>
        </p:nvSpPr>
        <p:spPr>
          <a:xfrm>
            <a:off x="9290936" y="1645986"/>
            <a:ext cx="2783620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Fichier sous_nutrition.csv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Observations (articles) : 1218	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400" dirty="0"/>
              <a:t>Colonnes : 3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94418F6-FB99-E5EA-16CA-48792C7CA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08" y="2988733"/>
            <a:ext cx="2476577" cy="247226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89622A0-646A-A792-40E7-4D2239023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9613" y="2988733"/>
            <a:ext cx="2912125" cy="325966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78AA18A-67EA-09D7-FF87-2ACEDA585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200400"/>
            <a:ext cx="2912125" cy="2326359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CAEF203-FCED-725F-6054-F8DED32F3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0936" y="3200401"/>
            <a:ext cx="2783619" cy="2326358"/>
          </a:xfrm>
          <a:prstGeom prst="rect">
            <a:avLst/>
          </a:prstGeom>
        </p:spPr>
      </p:pic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CD106C88-560B-B882-FB65-ABB88903B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2030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39" descr="Sacs ouverts de diverses sortes de graines">
            <a:extLst>
              <a:ext uri="{FF2B5EF4-FFF2-40B4-BE49-F238E27FC236}">
                <a16:creationId xmlns:a16="http://schemas.microsoft.com/office/drawing/2014/main" id="{69F58A62-EF67-865C-7884-95F34C6CCA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91" t="10186" b="13206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49" name="Isosceles Triangle 151">
            <a:extLst>
              <a:ext uri="{FF2B5EF4-FFF2-40B4-BE49-F238E27FC236}">
                <a16:creationId xmlns:a16="http://schemas.microsoft.com/office/drawing/2014/main" id="{637F63F2-649A-41EF-BE19-652586482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54" name="Parallelogram 153">
            <a:extLst>
              <a:ext uri="{FF2B5EF4-FFF2-40B4-BE49-F238E27FC236}">
                <a16:creationId xmlns:a16="http://schemas.microsoft.com/office/drawing/2014/main" id="{054F7F79-F447-429D-8CB8-7459C972E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24188" y="0"/>
            <a:ext cx="93726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18954F-0B0F-44A8-91E0-847BF7010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7C0A67AA-69E1-4F6D-A8A6-E7A2EAB7E1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0" name="Rectangle 23">
            <a:extLst>
              <a:ext uri="{FF2B5EF4-FFF2-40B4-BE49-F238E27FC236}">
                <a16:creationId xmlns:a16="http://schemas.microsoft.com/office/drawing/2014/main" id="{1D6D9E94-9FEE-4E26-AE7D-4E3E03A06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7" name="Google Shape;137;p3"/>
          <p:cNvSpPr txBox="1">
            <a:spLocks noGrp="1"/>
          </p:cNvSpPr>
          <p:nvPr>
            <p:ph type="title"/>
          </p:nvPr>
        </p:nvSpPr>
        <p:spPr>
          <a:xfrm>
            <a:off x="2786047" y="609600"/>
            <a:ext cx="6487955" cy="1320800"/>
          </a:xfrm>
          <a:prstGeom prst="rect">
            <a:avLst/>
          </a:prstGeom>
        </p:spPr>
        <p:txBody>
          <a:bodyPr spcFirstLastPara="1" lIns="91425" tIns="45700" rIns="91425" bIns="45700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dirty="0"/>
              <a:t>Méthodologie de l’analyse</a:t>
            </a:r>
          </a:p>
        </p:txBody>
      </p:sp>
      <p:sp>
        <p:nvSpPr>
          <p:cNvPr id="162" name="Rectangle 25">
            <a:extLst>
              <a:ext uri="{FF2B5EF4-FFF2-40B4-BE49-F238E27FC236}">
                <a16:creationId xmlns:a16="http://schemas.microsoft.com/office/drawing/2014/main" id="{0CC2471B-F98C-4D94-8777-C8D8912A96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64" name="Isosceles Triangle 163">
            <a:extLst>
              <a:ext uri="{FF2B5EF4-FFF2-40B4-BE49-F238E27FC236}">
                <a16:creationId xmlns:a16="http://schemas.microsoft.com/office/drawing/2014/main" id="{E943A1EA-7FA0-4E82-9E41-7778E1659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8" name="Google Shape;138;p3"/>
          <p:cNvSpPr txBox="1">
            <a:spLocks noGrp="1"/>
          </p:cNvSpPr>
          <p:nvPr>
            <p:ph idx="1"/>
          </p:nvPr>
        </p:nvSpPr>
        <p:spPr>
          <a:xfrm>
            <a:off x="2786047" y="2159000"/>
            <a:ext cx="7582445" cy="3882362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Les étapes détaillées de mon analyse :</a:t>
            </a:r>
          </a:p>
          <a:p>
            <a:pPr>
              <a:lnSpc>
                <a:spcPct val="90000"/>
              </a:lnSpc>
            </a:pP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fr-FR" b="0" i="0" dirty="0">
                <a:effectLst/>
                <a:latin typeface="-apple-system"/>
              </a:rPr>
              <a:t>Analyse des différents fichiers de l’Etude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fr-FR" dirty="0">
                <a:latin typeface="-apple-system"/>
              </a:rPr>
              <a:t>Calculer et analyser l’ensemble des résultats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fr-FR" b="0" i="0" dirty="0">
                <a:effectLst/>
                <a:latin typeface="-apple-system"/>
              </a:rPr>
              <a:t>En parallèle répondre aux </a:t>
            </a:r>
            <a:r>
              <a:rPr lang="fr-FR" dirty="0">
                <a:latin typeface="-apple-system"/>
              </a:rPr>
              <a:t>différentes </a:t>
            </a:r>
            <a:r>
              <a:rPr lang="fr-FR" b="0" i="0" dirty="0">
                <a:effectLst/>
                <a:latin typeface="-apple-system"/>
              </a:rPr>
              <a:t>questions posées dans l’ébauche du notebook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fr-FR" dirty="0">
                <a:latin typeface="-apple-system"/>
              </a:rPr>
              <a:t>Concernant le RGPD (Règlement général sur la protection des données), la FAO s’engage à traiter vos données personnelles à des fins légitimes, en s’attachant à appliquer des principes d’intégrité, de responsabilité, de sécurité et de transparence (PII).</a:t>
            </a:r>
            <a:endParaRPr lang="fr-FR" b="0" i="0" dirty="0">
              <a:effectLst/>
              <a:latin typeface="-apple-system"/>
            </a:endParaRPr>
          </a:p>
          <a:p>
            <a:pPr marL="342900" lvl="0" indent="-2286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fr-FR" dirty="0"/>
          </a:p>
        </p:txBody>
      </p:sp>
      <p:sp>
        <p:nvSpPr>
          <p:cNvPr id="166" name="Rectangle 27">
            <a:extLst>
              <a:ext uri="{FF2B5EF4-FFF2-40B4-BE49-F238E27FC236}">
                <a16:creationId xmlns:a16="http://schemas.microsoft.com/office/drawing/2014/main" id="{AFAAF75F-1732-434D-983C-04B19185B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68" name="Rectangle 28">
            <a:extLst>
              <a:ext uri="{FF2B5EF4-FFF2-40B4-BE49-F238E27FC236}">
                <a16:creationId xmlns:a16="http://schemas.microsoft.com/office/drawing/2014/main" id="{B5721446-F8B2-46D7-B9FA-197016D0D5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70" name="Rectangle 29">
            <a:extLst>
              <a:ext uri="{FF2B5EF4-FFF2-40B4-BE49-F238E27FC236}">
                <a16:creationId xmlns:a16="http://schemas.microsoft.com/office/drawing/2014/main" id="{AF09704D-A239-4559-A447-A072A7E86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72" name="Isosceles Triangle 171">
            <a:extLst>
              <a:ext uri="{FF2B5EF4-FFF2-40B4-BE49-F238E27FC236}">
                <a16:creationId xmlns:a16="http://schemas.microsoft.com/office/drawing/2014/main" id="{CDB22AD5-4F36-43F4-985C-AF8CC39B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8DC5FED-4398-0461-FF6A-1763D6849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C90ECB-48C6-5C54-A4D3-BD51E5C35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53962"/>
            <a:ext cx="8596668" cy="707923"/>
          </a:xfrm>
        </p:spPr>
        <p:txBody>
          <a:bodyPr/>
          <a:lstStyle/>
          <a:p>
            <a:r>
              <a:rPr lang="fr-FR" dirty="0"/>
              <a:t>Exemples de calculs et fonctions réalisés 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2C77E1A-0ED7-4B04-03E5-F26ABC58F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17523"/>
            <a:ext cx="8596668" cy="5186515"/>
          </a:xfrm>
        </p:spPr>
        <p:txBody>
          <a:bodyPr>
            <a:normAutofit fontScale="85000" lnSpcReduction="20000"/>
          </a:bodyPr>
          <a:lstStyle/>
          <a:p>
            <a:r>
              <a:rPr lang="fr-FR" dirty="0"/>
              <a:t>Conversion de données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Jointure entre la population et la population en sous nutrition :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Jointure entre la disponibilité alimentaire et la population :</a:t>
            </a:r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Création d’une boucle :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 	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E1DA159-2194-660D-0C54-59D3A4728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975" y="3795584"/>
            <a:ext cx="5871975" cy="74904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2481CB7-4F86-B130-A2DF-158C45F8E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" y="5026848"/>
            <a:ext cx="5871974" cy="136632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B607C8A-E292-D1A5-0866-6B32063FC2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976" y="2548787"/>
            <a:ext cx="5871975" cy="76458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80DC75A-6A74-7674-796A-E99E8B778A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976" y="1649091"/>
            <a:ext cx="7285691" cy="543603"/>
          </a:xfrm>
          <a:prstGeom prst="rect">
            <a:avLst/>
          </a:prstGeom>
        </p:spPr>
      </p:pic>
      <p:sp>
        <p:nvSpPr>
          <p:cNvPr id="17" name="Espace réservé du numéro de diapositive 16">
            <a:extLst>
              <a:ext uri="{FF2B5EF4-FFF2-40B4-BE49-F238E27FC236}">
                <a16:creationId xmlns:a16="http://schemas.microsoft.com/office/drawing/2014/main" id="{E9EAA285-43F0-8845-888F-1CA7DEA87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0996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/>
              <a:t>1) Proportion de personnes en état de sous-nutrition en 2017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3E5DAD-4C33-B338-7B96-76919A85A6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0641" y="6002178"/>
            <a:ext cx="4876799" cy="4924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32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535 700 000 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en état de sous-nutrition 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 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D013BFC7-47F4-6172-6464-B6D426FB4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1152" y="3579036"/>
            <a:ext cx="3144706" cy="208387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B9344FD-D24E-F3AB-0FA6-601C5A0454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9811" y="1719902"/>
            <a:ext cx="3144706" cy="166213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519AB93-C6D1-4552-1B20-9744B8BC5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2613801"/>
            <a:ext cx="6735097" cy="317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D5A7643-401A-70C5-1881-63712507D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"/>
          <p:cNvSpPr txBox="1"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2500" dirty="0"/>
              <a:t>2) Nombre théorique de personnes qui pourraient être nourries en 2017</a:t>
            </a:r>
          </a:p>
        </p:txBody>
      </p:sp>
      <p:sp>
        <p:nvSpPr>
          <p:cNvPr id="153" name="Google Shape;153;p5"/>
          <p:cNvSpPr txBox="1">
            <a:spLocks noGrp="1"/>
          </p:cNvSpPr>
          <p:nvPr>
            <p:ph idx="1"/>
          </p:nvPr>
        </p:nvSpPr>
        <p:spPr>
          <a:xfrm>
            <a:off x="4656324" y="2058220"/>
            <a:ext cx="6938894" cy="4318000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solidFill>
                  <a:srgbClr val="92D050"/>
                </a:solidFill>
                <a:latin typeface="Gill Sans MT" panose="020B0502020104020203" pitchFamily="34" charset="0"/>
              </a:rPr>
              <a:t>8 901 695 586</a:t>
            </a:r>
          </a:p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dirty="0">
                <a:latin typeface="Gill Sans MT" panose="020B0502020104020203" pitchFamily="34" charset="0"/>
              </a:rPr>
              <a:t>qui représente </a:t>
            </a:r>
          </a:p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FEFEFE"/>
              </a:buClr>
              <a:buSzPts val="3200"/>
              <a:buFont typeface="Century Gothic"/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solidFill>
                  <a:srgbClr val="92D050"/>
                </a:solidFill>
                <a:latin typeface="Gill Sans MT" panose="020B0502020104020203" pitchFamily="34" charset="0"/>
              </a:rPr>
              <a:t>118%</a:t>
            </a:r>
            <a:r>
              <a:rPr lang="fr-FR" dirty="0">
                <a:latin typeface="Gill Sans MT" panose="020B0502020104020203" pitchFamily="34" charset="0"/>
              </a:rPr>
              <a:t> </a:t>
            </a:r>
          </a:p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dirty="0">
                <a:latin typeface="Gill Sans MT" panose="020B0502020104020203" pitchFamily="34" charset="0"/>
              </a:rPr>
              <a:t>de la population mondiale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FEFEFE"/>
              </a:buClr>
              <a:buSzPts val="3200"/>
              <a:buFont typeface="Century Gothic"/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FEFEFE"/>
              </a:buClr>
              <a:buSzPts val="3200"/>
              <a:buFont typeface="Century Gothic"/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dirty="0">
                <a:latin typeface="Gill Sans MT" panose="020B0502020104020203" pitchFamily="34" charset="0"/>
              </a:rPr>
              <a:t>Le nombre de kcal par personne a été calculé en prenant la moyenne des kcal nécessaires pour un homme 2600 et pour une femme 2100. La moyenne de 2350 a été utilisé pour les calculs.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i="1" dirty="0">
                <a:latin typeface="Gill Sans MT" panose="020B0502020104020203" pitchFamily="34" charset="0"/>
              </a:rPr>
              <a:t>Source =&gt; </a:t>
            </a:r>
            <a:r>
              <a:rPr lang="fr-FR" i="1" dirty="0">
                <a:solidFill>
                  <a:schemeClr val="accent3"/>
                </a:solidFill>
                <a:latin typeface="Gill Sans MT" panose="020B05020201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https://www.cerin.org/articles/references-nutritionnelles-pour-les-adultes</a:t>
            </a:r>
            <a:r>
              <a:rPr lang="fr-FR" i="1" dirty="0">
                <a:latin typeface="Gill Sans MT" panose="020B0502020104020203" pitchFamily="34" charset="0"/>
              </a:rPr>
              <a:t> </a:t>
            </a:r>
            <a:r>
              <a:rPr lang="fr-FR" sz="1400" i="1" dirty="0">
                <a:latin typeface="Gill Sans MT" panose="020B0502020104020203" pitchFamily="34" charset="0"/>
              </a:rPr>
              <a:t>(Centre de Recherche et Information nutritionnelles)</a:t>
            </a:r>
          </a:p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endParaRPr lang="fr-FR" sz="1500" dirty="0"/>
          </a:p>
        </p:txBody>
      </p:sp>
      <p:pic>
        <p:nvPicPr>
          <p:cNvPr id="2" name="Image 1" descr="Famille discutant sur une fête traditionnelle">
            <a:extLst>
              <a:ext uri="{FF2B5EF4-FFF2-40B4-BE49-F238E27FC236}">
                <a16:creationId xmlns:a16="http://schemas.microsoft.com/office/drawing/2014/main" id="{583DB87E-698E-2F14-C836-B24306D6AA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745" r="23744" b="-2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84" name="Isosceles Triangle 183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49CFCC-CAA4-886C-9236-2A9C45FDF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Main d'une femme touchant du blé dans un champ">
            <a:extLst>
              <a:ext uri="{FF2B5EF4-FFF2-40B4-BE49-F238E27FC236}">
                <a16:creationId xmlns:a16="http://schemas.microsoft.com/office/drawing/2014/main" id="{DCD06627-0214-80EE-C508-BD5B87EDF5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59" r="4203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159" name="Google Shape;159;p6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2000"/>
              <a:t>3) Nombre théorique de personnes qui pourraient être nourries uniquement avec les végétaux en 2017</a:t>
            </a:r>
          </a:p>
        </p:txBody>
      </p:sp>
      <p:sp>
        <p:nvSpPr>
          <p:cNvPr id="160" name="Google Shape;160;p6"/>
          <p:cNvSpPr txBox="1"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fr-FR" sz="3200" dirty="0">
                <a:solidFill>
                  <a:srgbClr val="92D050"/>
                </a:solidFill>
                <a:latin typeface="Gill Sans MT" panose="020B0502020104020203" pitchFamily="34" charset="0"/>
              </a:rPr>
              <a:t>7 345 006 047</a:t>
            </a:r>
            <a:br>
              <a:rPr lang="fr-FR" dirty="0">
                <a:latin typeface="Gill Sans MT" panose="020B0502020104020203" pitchFamily="34" charset="0"/>
              </a:rPr>
            </a:br>
            <a:br>
              <a:rPr lang="fr-FR" dirty="0">
                <a:latin typeface="Gill Sans MT" panose="020B0502020104020203" pitchFamily="34" charset="0"/>
              </a:rPr>
            </a:br>
            <a:r>
              <a:rPr lang="fr-FR" dirty="0">
                <a:latin typeface="Gill Sans MT" panose="020B0502020104020203" pitchFamily="34" charset="0"/>
              </a:rPr>
              <a:t>ce qui représente </a:t>
            </a:r>
            <a:br>
              <a:rPr lang="fr-FR" dirty="0">
                <a:latin typeface="Gill Sans MT" panose="020B0502020104020203" pitchFamily="34" charset="0"/>
              </a:rPr>
            </a:br>
            <a:br>
              <a:rPr lang="fr-FR" dirty="0">
                <a:latin typeface="Gill Sans MT" panose="020B0502020104020203" pitchFamily="34" charset="0"/>
              </a:rPr>
            </a:br>
            <a:r>
              <a:rPr lang="fr-FR" sz="3200" dirty="0">
                <a:solidFill>
                  <a:srgbClr val="92D050"/>
                </a:solidFill>
                <a:latin typeface="Gill Sans MT" panose="020B0502020104020203" pitchFamily="34" charset="0"/>
              </a:rPr>
              <a:t>97%</a:t>
            </a:r>
            <a:br>
              <a:rPr lang="fr-FR" dirty="0">
                <a:latin typeface="Gill Sans MT" panose="020B0502020104020203" pitchFamily="34" charset="0"/>
              </a:rPr>
            </a:br>
            <a:br>
              <a:rPr lang="fr-FR" dirty="0">
                <a:latin typeface="Gill Sans MT" panose="020B0502020104020203" pitchFamily="34" charset="0"/>
              </a:rPr>
            </a:br>
            <a:r>
              <a:rPr lang="fr-FR" dirty="0">
                <a:latin typeface="Gill Sans MT" panose="020B0502020104020203" pitchFamily="34" charset="0"/>
              </a:rPr>
              <a:t>de la population mondiale</a:t>
            </a:r>
            <a:br>
              <a:rPr lang="fr-FR" dirty="0">
                <a:latin typeface="Gill Sans MT" panose="020B0502020104020203" pitchFamily="34" charset="0"/>
              </a:rPr>
            </a:br>
            <a:endParaRPr lang="fr-FR" dirty="0"/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9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71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73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75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77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79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81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00C847-0EDF-D946-F799-F5450D3BF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/>
    </p:bldLst>
  </p:timing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TM02900688[[fn=Facette]]</Template>
  <TotalTime>1914</TotalTime>
  <Words>1140</Words>
  <Application>Microsoft Office PowerPoint</Application>
  <PresentationFormat>Grand écran</PresentationFormat>
  <Paragraphs>271</Paragraphs>
  <Slides>20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31" baseType="lpstr">
      <vt:lpstr>Century Gothic</vt:lpstr>
      <vt:lpstr>Calibri</vt:lpstr>
      <vt:lpstr>Arial</vt:lpstr>
      <vt:lpstr>Gill Sans MT</vt:lpstr>
      <vt:lpstr>Aptos</vt:lpstr>
      <vt:lpstr>-apple-system</vt:lpstr>
      <vt:lpstr>Wingdings</vt:lpstr>
      <vt:lpstr>Wingdings 3</vt:lpstr>
      <vt:lpstr>Courier New</vt:lpstr>
      <vt:lpstr>Trebuchet MS</vt:lpstr>
      <vt:lpstr>Facette</vt:lpstr>
      <vt:lpstr>Étude sur l’alimentation dans le monde</vt:lpstr>
      <vt:lpstr>Réalisée par l’équipe de chercheurs de la Food and Agriculture Organisation of United Nation(FAO) dans le but de dresser un panorama de l’état de la malnutrition dans le monde </vt:lpstr>
      <vt:lpstr>Contexte et spécification des données</vt:lpstr>
      <vt:lpstr>Analyse des données</vt:lpstr>
      <vt:lpstr>Méthodologie de l’analyse</vt:lpstr>
      <vt:lpstr>Exemples de calculs et fonctions réalisés  </vt:lpstr>
      <vt:lpstr>1) Proportion de personnes en état de sous-nutrition en 2017</vt:lpstr>
      <vt:lpstr>2) Nombre théorique de personnes qui pourraient être nourries en 2017</vt:lpstr>
      <vt:lpstr>3) Nombre théorique de personnes qui pourraient être nourries uniquement avec les végétaux en 2017</vt:lpstr>
      <vt:lpstr>4) Répartition de la disponibilité intérieure entre les Aliments pour animaux,  les Pertes, l’Alimentation humaine, les Semences,  le Traitement et les Autres utilisations.</vt:lpstr>
      <vt:lpstr>5) Part de l’utilisation des principales céréales entre l’alimentation humaine et animale</vt:lpstr>
      <vt:lpstr>6) Liste des 10 pays où la proportion de personnes en état de sous-nutrition est la plus forte en 2017</vt:lpstr>
      <vt:lpstr>7) L’évolution des nombres de personnes en état de sous-nutrition et des aides alimentaires </vt:lpstr>
      <vt:lpstr>8) Liste des 10 pays qui ont le plus bénéficié de l’aide alimentaire entre 2013 et 2016</vt:lpstr>
      <vt:lpstr>9) Évolution de l’aide alimentaire pour les 5 pays qui en ont le plus bénéficié entre 2013 et 2016</vt:lpstr>
      <vt:lpstr>10) Liste des 10 pays qui ont la plus forte disponibilité alimentaire par habitant</vt:lpstr>
      <vt:lpstr>11) Liste des 10 pays qui ont la plus faible disponibilité alimentaire par habitant</vt:lpstr>
      <vt:lpstr>12) Étude sur le manioc en Thaïlande (2017)</vt:lpstr>
      <vt:lpstr>13) Analyses complémentaires sur la République Centrafricaine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Étude sur l’alimentation dans le monde</dc:title>
  <dc:creator>JeY jEy</dc:creator>
  <cp:lastModifiedBy>David DUFOUR</cp:lastModifiedBy>
  <cp:revision>5</cp:revision>
  <dcterms:created xsi:type="dcterms:W3CDTF">2023-03-17T20:58:30Z</dcterms:created>
  <dcterms:modified xsi:type="dcterms:W3CDTF">2024-05-01T20:21:10Z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